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C6BA4A-CB0F-4005-A835-A8B2676325BC}" type="doc">
      <dgm:prSet loTypeId="urn:microsoft.com/office/officeart/2005/8/layout/hierarchy5" loCatId="hierarchy" qsTypeId="urn:microsoft.com/office/officeart/2005/8/quickstyle/3d9" qsCatId="3D" csTypeId="urn:microsoft.com/office/officeart/2005/8/colors/accent1_2" csCatId="accent1" phldr="1"/>
      <dgm:spPr>
        <a:scene3d>
          <a:camera prst="orthographicFront"/>
          <a:lightRig rig="soft" dir="t"/>
          <a:backdrop>
            <a:anchor x="0" y="0" z="-210000"/>
            <a:norm dx="0" dy="0" dz="914400"/>
            <a:up dx="0" dy="914400" dz="0"/>
          </a:backdrop>
        </a:scene3d>
      </dgm:spPr>
    </dgm:pt>
    <dgm:pt modelId="{94409CAE-C909-430C-BB11-C56FE9E09B43}">
      <dgm:prSet/>
      <dgm:spPr>
        <a:solidFill>
          <a:srgbClr val="00B0F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R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ЦИЉЕВИ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ИСХРАНЕ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КРОЗ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ИСТОРИЈУ</a:t>
          </a:r>
          <a:endParaRPr kumimoji="0" lang="en-US" b="0" i="0" u="none" strike="noStrike" cap="none" normalizeH="0" baseline="0" dirty="0" smtClean="0">
            <a:ln/>
            <a:solidFill>
              <a:schemeClr val="tx1"/>
            </a:solidFill>
            <a:effectLst/>
            <a:latin typeface="Arial" charset="0"/>
          </a:endParaRPr>
        </a:p>
      </dgm:t>
    </dgm:pt>
    <dgm:pt modelId="{445FE950-365A-4B05-93A5-BA184AAE61ED}" type="parTrans" cxnId="{030645ED-8CA2-4942-97D2-DCA92D24554B}">
      <dgm:prSet/>
      <dgm:spPr/>
      <dgm:t>
        <a:bodyPr/>
        <a:lstStyle/>
        <a:p>
          <a:endParaRPr lang="en-US"/>
        </a:p>
      </dgm:t>
    </dgm:pt>
    <dgm:pt modelId="{5C64A331-662C-40C4-9B8E-C31852223544}" type="sibTrans" cxnId="{030645ED-8CA2-4942-97D2-DCA92D24554B}">
      <dgm:prSet/>
      <dgm:spPr/>
      <dgm:t>
        <a:bodyPr/>
        <a:lstStyle/>
        <a:p>
          <a:endParaRPr lang="en-US"/>
        </a:p>
      </dgm:t>
    </dgm:pt>
    <dgm:pt modelId="{76CCB9AE-136D-4D07-9B7B-010E9E04D51C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dirty="0" smtClean="0">
              <a:ln/>
              <a:effectLst/>
              <a:latin typeface="Arial" charset="0"/>
            </a:rPr>
            <a:t>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Циљ 1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: </a:t>
          </a:r>
          <a:r>
            <a:rPr kumimoji="0" lang="sr-Cyrl-R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довољан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унос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неопходних нутритивних елемената: енергије из хране и нутритијената</a:t>
          </a:r>
          <a:endParaRPr kumimoji="0" lang="en-US" b="0" i="0" u="none" strike="noStrike" cap="none" normalizeH="0" baseline="0" dirty="0" smtClean="0">
            <a:ln/>
            <a:solidFill>
              <a:schemeClr val="tx1"/>
            </a:solidFill>
            <a:effectLst/>
            <a:latin typeface="Arial" charset="0"/>
          </a:endParaRPr>
        </a:p>
      </dgm:t>
    </dgm:pt>
    <dgm:pt modelId="{BB89AE09-6E38-4E5C-8054-083AD2A3514D}" type="parTrans" cxnId="{601C6FDE-58A5-44F0-95F8-91E516AFC560}">
      <dgm:prSet/>
      <dgm:spPr/>
      <dgm:t>
        <a:bodyPr/>
        <a:lstStyle/>
        <a:p>
          <a:endParaRPr lang="en-US"/>
        </a:p>
      </dgm:t>
    </dgm:pt>
    <dgm:pt modelId="{D7C2A325-5610-4600-ACF4-1BC4798C5AB3}" type="sibTrans" cxnId="{601C6FDE-58A5-44F0-95F8-91E516AFC560}">
      <dgm:prSet/>
      <dgm:spPr/>
      <dgm:t>
        <a:bodyPr/>
        <a:lstStyle/>
        <a:p>
          <a:endParaRPr lang="en-US"/>
        </a:p>
      </dgm:t>
    </dgm:pt>
    <dgm:pt modelId="{E05A924E-D351-4C01-855A-2777F5428F0E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Циљ 2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: </a:t>
          </a:r>
          <a:r>
            <a:rPr kumimoji="0" lang="sr-Cyrl-R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Циљ 1+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смањење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уноса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неких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састојака хране</a:t>
          </a:r>
          <a:endParaRPr kumimoji="0" lang="en-US" b="0" i="0" u="none" strike="noStrike" cap="none" normalizeH="0" baseline="0" dirty="0" smtClean="0">
            <a:ln/>
            <a:solidFill>
              <a:schemeClr val="tx1"/>
            </a:solidFill>
            <a:effectLst/>
            <a:latin typeface="Arial" charset="0"/>
          </a:endParaRPr>
        </a:p>
      </dgm:t>
    </dgm:pt>
    <dgm:pt modelId="{A0BD20F8-291E-4B8B-B5F5-DC53C259B1C6}" type="parTrans" cxnId="{1EFF7F1A-CB59-4A48-B69A-C5D3BB380BE5}">
      <dgm:prSet/>
      <dgm:spPr/>
      <dgm:t>
        <a:bodyPr/>
        <a:lstStyle/>
        <a:p>
          <a:endParaRPr lang="en-US"/>
        </a:p>
      </dgm:t>
    </dgm:pt>
    <dgm:pt modelId="{EABA7295-C138-44D8-B36B-C2B54EFDC407}" type="sibTrans" cxnId="{1EFF7F1A-CB59-4A48-B69A-C5D3BB380BE5}">
      <dgm:prSet/>
      <dgm:spPr/>
      <dgm:t>
        <a:bodyPr/>
        <a:lstStyle/>
        <a:p>
          <a:endParaRPr lang="en-US"/>
        </a:p>
      </dgm:t>
    </dgm:pt>
    <dgm:pt modelId="{719501E9-182A-4087-A94F-41E44ECF4EC9}">
      <dgm:prSet/>
      <dgm:spPr>
        <a:solidFill>
          <a:srgbClr val="BDA9F5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Циљ 3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:</a:t>
          </a:r>
          <a:r>
            <a:rPr kumimoji="0" lang="sr-Cyrl-R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Циљ 2 + индивидуалан приступ и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оптималан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унос</a:t>
          </a:r>
          <a:r>
            <a:rPr kumimoji="0" lang="sr-Latn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</a:t>
          </a:r>
          <a:r>
            <a:rPr kumimoji="0" lang="sr-Cyrl-R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 свих потребних </a:t>
          </a:r>
          <a:r>
            <a:rPr kumimoji="0" lang="sr-Cyrl-CS" b="0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Arial" charset="0"/>
            </a:rPr>
            <a:t>састојака</a:t>
          </a:r>
          <a:endParaRPr kumimoji="0" lang="en-US" b="0" i="0" u="none" strike="noStrike" cap="none" normalizeH="0" baseline="0" dirty="0" smtClean="0">
            <a:ln/>
            <a:solidFill>
              <a:schemeClr val="tx1"/>
            </a:solidFill>
            <a:effectLst/>
            <a:latin typeface="Arial" charset="0"/>
          </a:endParaRPr>
        </a:p>
      </dgm:t>
    </dgm:pt>
    <dgm:pt modelId="{252CDB6D-55A8-4A07-9B41-82B424A1A576}" type="parTrans" cxnId="{CEA235A0-D4CB-4CB7-90EA-A4918078A5F4}">
      <dgm:prSet/>
      <dgm:spPr/>
      <dgm:t>
        <a:bodyPr/>
        <a:lstStyle/>
        <a:p>
          <a:endParaRPr lang="en-US"/>
        </a:p>
      </dgm:t>
    </dgm:pt>
    <dgm:pt modelId="{E24FF337-BFA0-4FA0-8CB9-68D6D426C481}" type="sibTrans" cxnId="{CEA235A0-D4CB-4CB7-90EA-A4918078A5F4}">
      <dgm:prSet/>
      <dgm:spPr/>
      <dgm:t>
        <a:bodyPr/>
        <a:lstStyle/>
        <a:p>
          <a:endParaRPr lang="en-US"/>
        </a:p>
      </dgm:t>
    </dgm:pt>
    <dgm:pt modelId="{36C92092-120A-4656-BBDB-C6634342FDAB}" type="pres">
      <dgm:prSet presAssocID="{C1C6BA4A-CB0F-4005-A835-A8B2676325B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110CC52-D14E-43B0-AB2B-CC2B2923B8E1}" type="pres">
      <dgm:prSet presAssocID="{C1C6BA4A-CB0F-4005-A835-A8B2676325BC}" presName="hierFlow" presStyleCnt="0"/>
      <dgm:spPr/>
    </dgm:pt>
    <dgm:pt modelId="{0802A238-015E-4F4A-9AAA-271470ECAB7A}" type="pres">
      <dgm:prSet presAssocID="{C1C6BA4A-CB0F-4005-A835-A8B2676325B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D916395D-CE8F-46EF-8BE9-704786C1772A}" type="pres">
      <dgm:prSet presAssocID="{94409CAE-C909-430C-BB11-C56FE9E09B43}" presName="Name17" presStyleCnt="0"/>
      <dgm:spPr/>
    </dgm:pt>
    <dgm:pt modelId="{B670EF4B-C5A4-4ACF-8603-D337544DA4F4}" type="pres">
      <dgm:prSet presAssocID="{94409CAE-C909-430C-BB11-C56FE9E09B43}" presName="level1Shape" presStyleLbl="node0" presStyleIdx="0" presStyleCnt="1" custLinFactNeighborX="-4097" custLinFactNeighborY="-11723">
        <dgm:presLayoutVars>
          <dgm:chPref val="3"/>
        </dgm:presLayoutVars>
      </dgm:prSet>
      <dgm:spPr/>
      <dgm:t>
        <a:bodyPr/>
        <a:lstStyle/>
        <a:p>
          <a:endParaRPr lang="sr-Latn-RS"/>
        </a:p>
      </dgm:t>
    </dgm:pt>
    <dgm:pt modelId="{45F89A9A-92A9-4311-89FF-4F56AB229CA7}" type="pres">
      <dgm:prSet presAssocID="{94409CAE-C909-430C-BB11-C56FE9E09B43}" presName="hierChild2" presStyleCnt="0"/>
      <dgm:spPr/>
    </dgm:pt>
    <dgm:pt modelId="{AD801F0A-36AF-4224-A342-A888AFFADEAF}" type="pres">
      <dgm:prSet presAssocID="{BB89AE09-6E38-4E5C-8054-083AD2A3514D}" presName="Name25" presStyleLbl="parChTrans1D2" presStyleIdx="0" presStyleCnt="3"/>
      <dgm:spPr/>
      <dgm:t>
        <a:bodyPr/>
        <a:lstStyle/>
        <a:p>
          <a:endParaRPr lang="sr-Latn-RS"/>
        </a:p>
      </dgm:t>
    </dgm:pt>
    <dgm:pt modelId="{8921EA8B-87D4-4F84-89DF-EEBDFC6A7C4E}" type="pres">
      <dgm:prSet presAssocID="{BB89AE09-6E38-4E5C-8054-083AD2A3514D}" presName="connTx" presStyleLbl="parChTrans1D2" presStyleIdx="0" presStyleCnt="3"/>
      <dgm:spPr/>
      <dgm:t>
        <a:bodyPr/>
        <a:lstStyle/>
        <a:p>
          <a:endParaRPr lang="sr-Latn-RS"/>
        </a:p>
      </dgm:t>
    </dgm:pt>
    <dgm:pt modelId="{D9D3CDA9-5697-4DF8-9706-C6FD930C269D}" type="pres">
      <dgm:prSet presAssocID="{76CCB9AE-136D-4D07-9B7B-010E9E04D51C}" presName="Name30" presStyleCnt="0"/>
      <dgm:spPr/>
    </dgm:pt>
    <dgm:pt modelId="{D366819E-B118-43CE-8B63-72ABE9189305}" type="pres">
      <dgm:prSet presAssocID="{76CCB9AE-136D-4D07-9B7B-010E9E04D51C}" presName="level2Shape" presStyleLbl="node2" presStyleIdx="0" presStyleCnt="3" custScaleX="170547"/>
      <dgm:spPr/>
      <dgm:t>
        <a:bodyPr/>
        <a:lstStyle/>
        <a:p>
          <a:endParaRPr lang="sr-Latn-RS"/>
        </a:p>
      </dgm:t>
    </dgm:pt>
    <dgm:pt modelId="{78ECFEBE-E025-4AF2-B10A-E26A94469D59}" type="pres">
      <dgm:prSet presAssocID="{76CCB9AE-136D-4D07-9B7B-010E9E04D51C}" presName="hierChild3" presStyleCnt="0"/>
      <dgm:spPr/>
    </dgm:pt>
    <dgm:pt modelId="{57B13330-67D0-4E74-8455-C79F4706003A}" type="pres">
      <dgm:prSet presAssocID="{A0BD20F8-291E-4B8B-B5F5-DC53C259B1C6}" presName="Name25" presStyleLbl="parChTrans1D2" presStyleIdx="1" presStyleCnt="3"/>
      <dgm:spPr/>
      <dgm:t>
        <a:bodyPr/>
        <a:lstStyle/>
        <a:p>
          <a:endParaRPr lang="sr-Latn-RS"/>
        </a:p>
      </dgm:t>
    </dgm:pt>
    <dgm:pt modelId="{B8F7EC17-0D85-43FA-A8C6-8217CDD3830E}" type="pres">
      <dgm:prSet presAssocID="{A0BD20F8-291E-4B8B-B5F5-DC53C259B1C6}" presName="connTx" presStyleLbl="parChTrans1D2" presStyleIdx="1" presStyleCnt="3"/>
      <dgm:spPr/>
      <dgm:t>
        <a:bodyPr/>
        <a:lstStyle/>
        <a:p>
          <a:endParaRPr lang="sr-Latn-RS"/>
        </a:p>
      </dgm:t>
    </dgm:pt>
    <dgm:pt modelId="{2890F5F4-8FCB-417B-B120-3D6A65C3FDD0}" type="pres">
      <dgm:prSet presAssocID="{E05A924E-D351-4C01-855A-2777F5428F0E}" presName="Name30" presStyleCnt="0"/>
      <dgm:spPr/>
    </dgm:pt>
    <dgm:pt modelId="{F9F35B99-639D-486D-AEDF-FCC3DD674B0A}" type="pres">
      <dgm:prSet presAssocID="{E05A924E-D351-4C01-855A-2777F5428F0E}" presName="level2Shape" presStyleLbl="node2" presStyleIdx="1" presStyleCnt="3" custScaleX="221455"/>
      <dgm:spPr/>
      <dgm:t>
        <a:bodyPr/>
        <a:lstStyle/>
        <a:p>
          <a:endParaRPr lang="sr-Latn-RS"/>
        </a:p>
      </dgm:t>
    </dgm:pt>
    <dgm:pt modelId="{9C3AAA01-7022-42F1-A1F3-3FD9FEA95E9D}" type="pres">
      <dgm:prSet presAssocID="{E05A924E-D351-4C01-855A-2777F5428F0E}" presName="hierChild3" presStyleCnt="0"/>
      <dgm:spPr/>
    </dgm:pt>
    <dgm:pt modelId="{132020F4-674B-439C-BB13-B6C78AEE3CEB}" type="pres">
      <dgm:prSet presAssocID="{252CDB6D-55A8-4A07-9B41-82B424A1A576}" presName="Name25" presStyleLbl="parChTrans1D2" presStyleIdx="2" presStyleCnt="3"/>
      <dgm:spPr/>
      <dgm:t>
        <a:bodyPr/>
        <a:lstStyle/>
        <a:p>
          <a:endParaRPr lang="sr-Latn-RS"/>
        </a:p>
      </dgm:t>
    </dgm:pt>
    <dgm:pt modelId="{F1C46207-CFF4-4EF6-99CF-4D3A1E1A2F49}" type="pres">
      <dgm:prSet presAssocID="{252CDB6D-55A8-4A07-9B41-82B424A1A576}" presName="connTx" presStyleLbl="parChTrans1D2" presStyleIdx="2" presStyleCnt="3"/>
      <dgm:spPr/>
      <dgm:t>
        <a:bodyPr/>
        <a:lstStyle/>
        <a:p>
          <a:endParaRPr lang="sr-Latn-RS"/>
        </a:p>
      </dgm:t>
    </dgm:pt>
    <dgm:pt modelId="{321F9DBB-D32E-45EA-8A29-0F2007F5DBF0}" type="pres">
      <dgm:prSet presAssocID="{719501E9-182A-4087-A94F-41E44ECF4EC9}" presName="Name30" presStyleCnt="0"/>
      <dgm:spPr/>
    </dgm:pt>
    <dgm:pt modelId="{9B6BFA1C-DC0D-40EC-824D-B96BE72F410B}" type="pres">
      <dgm:prSet presAssocID="{719501E9-182A-4087-A94F-41E44ECF4EC9}" presName="level2Shape" presStyleLbl="node2" presStyleIdx="2" presStyleCnt="3" custScaleX="280048"/>
      <dgm:spPr/>
      <dgm:t>
        <a:bodyPr/>
        <a:lstStyle/>
        <a:p>
          <a:endParaRPr lang="sr-Latn-RS"/>
        </a:p>
      </dgm:t>
    </dgm:pt>
    <dgm:pt modelId="{1D8BDDD6-493D-4A3B-A2D7-F0765BF19A53}" type="pres">
      <dgm:prSet presAssocID="{719501E9-182A-4087-A94F-41E44ECF4EC9}" presName="hierChild3" presStyleCnt="0"/>
      <dgm:spPr/>
    </dgm:pt>
    <dgm:pt modelId="{8F385A92-6409-44DE-8345-E01CADCBDD56}" type="pres">
      <dgm:prSet presAssocID="{C1C6BA4A-CB0F-4005-A835-A8B2676325BC}" presName="bgShapesFlow" presStyleCnt="0"/>
      <dgm:spPr/>
    </dgm:pt>
  </dgm:ptLst>
  <dgm:cxnLst>
    <dgm:cxn modelId="{A4D474C2-DC25-4E0C-A98C-DB0E883F25EB}" type="presOf" srcId="{BB89AE09-6E38-4E5C-8054-083AD2A3514D}" destId="{8921EA8B-87D4-4F84-89DF-EEBDFC6A7C4E}" srcOrd="1" destOrd="0" presId="urn:microsoft.com/office/officeart/2005/8/layout/hierarchy5"/>
    <dgm:cxn modelId="{C0447802-3205-4C49-840C-ACB63337BE3A}" type="presOf" srcId="{A0BD20F8-291E-4B8B-B5F5-DC53C259B1C6}" destId="{57B13330-67D0-4E74-8455-C79F4706003A}" srcOrd="0" destOrd="0" presId="urn:microsoft.com/office/officeart/2005/8/layout/hierarchy5"/>
    <dgm:cxn modelId="{3E1A8D31-07D3-4698-893B-96562448DD50}" type="presOf" srcId="{252CDB6D-55A8-4A07-9B41-82B424A1A576}" destId="{132020F4-674B-439C-BB13-B6C78AEE3CEB}" srcOrd="0" destOrd="0" presId="urn:microsoft.com/office/officeart/2005/8/layout/hierarchy5"/>
    <dgm:cxn modelId="{601C6FDE-58A5-44F0-95F8-91E516AFC560}" srcId="{94409CAE-C909-430C-BB11-C56FE9E09B43}" destId="{76CCB9AE-136D-4D07-9B7B-010E9E04D51C}" srcOrd="0" destOrd="0" parTransId="{BB89AE09-6E38-4E5C-8054-083AD2A3514D}" sibTransId="{D7C2A325-5610-4600-ACF4-1BC4798C5AB3}"/>
    <dgm:cxn modelId="{1EFF7F1A-CB59-4A48-B69A-C5D3BB380BE5}" srcId="{94409CAE-C909-430C-BB11-C56FE9E09B43}" destId="{E05A924E-D351-4C01-855A-2777F5428F0E}" srcOrd="1" destOrd="0" parTransId="{A0BD20F8-291E-4B8B-B5F5-DC53C259B1C6}" sibTransId="{EABA7295-C138-44D8-B36B-C2B54EFDC407}"/>
    <dgm:cxn modelId="{CEA235A0-D4CB-4CB7-90EA-A4918078A5F4}" srcId="{94409CAE-C909-430C-BB11-C56FE9E09B43}" destId="{719501E9-182A-4087-A94F-41E44ECF4EC9}" srcOrd="2" destOrd="0" parTransId="{252CDB6D-55A8-4A07-9B41-82B424A1A576}" sibTransId="{E24FF337-BFA0-4FA0-8CB9-68D6D426C481}"/>
    <dgm:cxn modelId="{A915033C-04BD-4933-9006-084C4F3BE67F}" type="presOf" srcId="{A0BD20F8-291E-4B8B-B5F5-DC53C259B1C6}" destId="{B8F7EC17-0D85-43FA-A8C6-8217CDD3830E}" srcOrd="1" destOrd="0" presId="urn:microsoft.com/office/officeart/2005/8/layout/hierarchy5"/>
    <dgm:cxn modelId="{030645ED-8CA2-4942-97D2-DCA92D24554B}" srcId="{C1C6BA4A-CB0F-4005-A835-A8B2676325BC}" destId="{94409CAE-C909-430C-BB11-C56FE9E09B43}" srcOrd="0" destOrd="0" parTransId="{445FE950-365A-4B05-93A5-BA184AAE61ED}" sibTransId="{5C64A331-662C-40C4-9B8E-C31852223544}"/>
    <dgm:cxn modelId="{6C580ED7-35DC-451D-BC9C-5AC8568F8E24}" type="presOf" srcId="{E05A924E-D351-4C01-855A-2777F5428F0E}" destId="{F9F35B99-639D-486D-AEDF-FCC3DD674B0A}" srcOrd="0" destOrd="0" presId="urn:microsoft.com/office/officeart/2005/8/layout/hierarchy5"/>
    <dgm:cxn modelId="{CB183DC7-22DF-4603-8A4F-9B10F7DD2390}" type="presOf" srcId="{252CDB6D-55A8-4A07-9B41-82B424A1A576}" destId="{F1C46207-CFF4-4EF6-99CF-4D3A1E1A2F49}" srcOrd="1" destOrd="0" presId="urn:microsoft.com/office/officeart/2005/8/layout/hierarchy5"/>
    <dgm:cxn modelId="{D5461288-0A47-4657-82AC-981E881493B3}" type="presOf" srcId="{94409CAE-C909-430C-BB11-C56FE9E09B43}" destId="{B670EF4B-C5A4-4ACF-8603-D337544DA4F4}" srcOrd="0" destOrd="0" presId="urn:microsoft.com/office/officeart/2005/8/layout/hierarchy5"/>
    <dgm:cxn modelId="{20628A16-43F1-407F-9D28-754D71F70CC5}" type="presOf" srcId="{719501E9-182A-4087-A94F-41E44ECF4EC9}" destId="{9B6BFA1C-DC0D-40EC-824D-B96BE72F410B}" srcOrd="0" destOrd="0" presId="urn:microsoft.com/office/officeart/2005/8/layout/hierarchy5"/>
    <dgm:cxn modelId="{63C69975-725D-47ED-9D7A-B32FBC8768AE}" type="presOf" srcId="{BB89AE09-6E38-4E5C-8054-083AD2A3514D}" destId="{AD801F0A-36AF-4224-A342-A888AFFADEAF}" srcOrd="0" destOrd="0" presId="urn:microsoft.com/office/officeart/2005/8/layout/hierarchy5"/>
    <dgm:cxn modelId="{4017B941-6B10-4B84-9B70-04B0527045C9}" type="presOf" srcId="{C1C6BA4A-CB0F-4005-A835-A8B2676325BC}" destId="{36C92092-120A-4656-BBDB-C6634342FDAB}" srcOrd="0" destOrd="0" presId="urn:microsoft.com/office/officeart/2005/8/layout/hierarchy5"/>
    <dgm:cxn modelId="{D69C13B2-9570-49E6-AB58-EF09112F4F97}" type="presOf" srcId="{76CCB9AE-136D-4D07-9B7B-010E9E04D51C}" destId="{D366819E-B118-43CE-8B63-72ABE9189305}" srcOrd="0" destOrd="0" presId="urn:microsoft.com/office/officeart/2005/8/layout/hierarchy5"/>
    <dgm:cxn modelId="{DB88DB4E-39D0-47DE-9BE9-F30E54B9710A}" type="presParOf" srcId="{36C92092-120A-4656-BBDB-C6634342FDAB}" destId="{D110CC52-D14E-43B0-AB2B-CC2B2923B8E1}" srcOrd="0" destOrd="0" presId="urn:microsoft.com/office/officeart/2005/8/layout/hierarchy5"/>
    <dgm:cxn modelId="{ED8EBC18-6A0F-48D0-89AD-3C8FFDFFFC58}" type="presParOf" srcId="{D110CC52-D14E-43B0-AB2B-CC2B2923B8E1}" destId="{0802A238-015E-4F4A-9AAA-271470ECAB7A}" srcOrd="0" destOrd="0" presId="urn:microsoft.com/office/officeart/2005/8/layout/hierarchy5"/>
    <dgm:cxn modelId="{1961956A-CD2B-427E-8D53-7F4263EC9D32}" type="presParOf" srcId="{0802A238-015E-4F4A-9AAA-271470ECAB7A}" destId="{D916395D-CE8F-46EF-8BE9-704786C1772A}" srcOrd="0" destOrd="0" presId="urn:microsoft.com/office/officeart/2005/8/layout/hierarchy5"/>
    <dgm:cxn modelId="{0EEE36BD-6F5B-4C9D-8E30-9998376BEEED}" type="presParOf" srcId="{D916395D-CE8F-46EF-8BE9-704786C1772A}" destId="{B670EF4B-C5A4-4ACF-8603-D337544DA4F4}" srcOrd="0" destOrd="0" presId="urn:microsoft.com/office/officeart/2005/8/layout/hierarchy5"/>
    <dgm:cxn modelId="{61994B1D-AECE-4250-97E0-CC3B3482C9DF}" type="presParOf" srcId="{D916395D-CE8F-46EF-8BE9-704786C1772A}" destId="{45F89A9A-92A9-4311-89FF-4F56AB229CA7}" srcOrd="1" destOrd="0" presId="urn:microsoft.com/office/officeart/2005/8/layout/hierarchy5"/>
    <dgm:cxn modelId="{5D1F1C4E-699C-4A09-9C61-79856CAF4FE7}" type="presParOf" srcId="{45F89A9A-92A9-4311-89FF-4F56AB229CA7}" destId="{AD801F0A-36AF-4224-A342-A888AFFADEAF}" srcOrd="0" destOrd="0" presId="urn:microsoft.com/office/officeart/2005/8/layout/hierarchy5"/>
    <dgm:cxn modelId="{DEDCDD4B-9AEB-4C8D-A8AE-6B44A548499F}" type="presParOf" srcId="{AD801F0A-36AF-4224-A342-A888AFFADEAF}" destId="{8921EA8B-87D4-4F84-89DF-EEBDFC6A7C4E}" srcOrd="0" destOrd="0" presId="urn:microsoft.com/office/officeart/2005/8/layout/hierarchy5"/>
    <dgm:cxn modelId="{42A9A107-EB38-4EC5-8CB9-36CFA41ADD89}" type="presParOf" srcId="{45F89A9A-92A9-4311-89FF-4F56AB229CA7}" destId="{D9D3CDA9-5697-4DF8-9706-C6FD930C269D}" srcOrd="1" destOrd="0" presId="urn:microsoft.com/office/officeart/2005/8/layout/hierarchy5"/>
    <dgm:cxn modelId="{132C34F2-69DA-455E-8892-9ABB02CDFBE3}" type="presParOf" srcId="{D9D3CDA9-5697-4DF8-9706-C6FD930C269D}" destId="{D366819E-B118-43CE-8B63-72ABE9189305}" srcOrd="0" destOrd="0" presId="urn:microsoft.com/office/officeart/2005/8/layout/hierarchy5"/>
    <dgm:cxn modelId="{6DFE6243-1095-4A69-A109-082FD0A91377}" type="presParOf" srcId="{D9D3CDA9-5697-4DF8-9706-C6FD930C269D}" destId="{78ECFEBE-E025-4AF2-B10A-E26A94469D59}" srcOrd="1" destOrd="0" presId="urn:microsoft.com/office/officeart/2005/8/layout/hierarchy5"/>
    <dgm:cxn modelId="{66805C0A-1588-4B0B-9D7A-35DCF2B56CF7}" type="presParOf" srcId="{45F89A9A-92A9-4311-89FF-4F56AB229CA7}" destId="{57B13330-67D0-4E74-8455-C79F4706003A}" srcOrd="2" destOrd="0" presId="urn:microsoft.com/office/officeart/2005/8/layout/hierarchy5"/>
    <dgm:cxn modelId="{DED0FD8C-89DD-4B1E-8D6B-3222505CC418}" type="presParOf" srcId="{57B13330-67D0-4E74-8455-C79F4706003A}" destId="{B8F7EC17-0D85-43FA-A8C6-8217CDD3830E}" srcOrd="0" destOrd="0" presId="urn:microsoft.com/office/officeart/2005/8/layout/hierarchy5"/>
    <dgm:cxn modelId="{062892CD-CB8A-4425-86A8-C6EC64AE2A64}" type="presParOf" srcId="{45F89A9A-92A9-4311-89FF-4F56AB229CA7}" destId="{2890F5F4-8FCB-417B-B120-3D6A65C3FDD0}" srcOrd="3" destOrd="0" presId="urn:microsoft.com/office/officeart/2005/8/layout/hierarchy5"/>
    <dgm:cxn modelId="{5AEBDF79-2D59-4430-A9C0-1CEC48D5A1B8}" type="presParOf" srcId="{2890F5F4-8FCB-417B-B120-3D6A65C3FDD0}" destId="{F9F35B99-639D-486D-AEDF-FCC3DD674B0A}" srcOrd="0" destOrd="0" presId="urn:microsoft.com/office/officeart/2005/8/layout/hierarchy5"/>
    <dgm:cxn modelId="{339C4AB2-BBC7-45B3-BEDC-98E3762C49B9}" type="presParOf" srcId="{2890F5F4-8FCB-417B-B120-3D6A65C3FDD0}" destId="{9C3AAA01-7022-42F1-A1F3-3FD9FEA95E9D}" srcOrd="1" destOrd="0" presId="urn:microsoft.com/office/officeart/2005/8/layout/hierarchy5"/>
    <dgm:cxn modelId="{BE7E66D1-D5AF-45F6-867D-AF4D9C72DBD8}" type="presParOf" srcId="{45F89A9A-92A9-4311-89FF-4F56AB229CA7}" destId="{132020F4-674B-439C-BB13-B6C78AEE3CEB}" srcOrd="4" destOrd="0" presId="urn:microsoft.com/office/officeart/2005/8/layout/hierarchy5"/>
    <dgm:cxn modelId="{F2A2B203-FDC8-430B-A76B-A12993638B20}" type="presParOf" srcId="{132020F4-674B-439C-BB13-B6C78AEE3CEB}" destId="{F1C46207-CFF4-4EF6-99CF-4D3A1E1A2F49}" srcOrd="0" destOrd="0" presId="urn:microsoft.com/office/officeart/2005/8/layout/hierarchy5"/>
    <dgm:cxn modelId="{A3D94D17-2E45-49DD-8528-8B3C3A115112}" type="presParOf" srcId="{45F89A9A-92A9-4311-89FF-4F56AB229CA7}" destId="{321F9DBB-D32E-45EA-8A29-0F2007F5DBF0}" srcOrd="5" destOrd="0" presId="urn:microsoft.com/office/officeart/2005/8/layout/hierarchy5"/>
    <dgm:cxn modelId="{C79D1530-6722-47FE-8CDB-FB8E3A5B109C}" type="presParOf" srcId="{321F9DBB-D32E-45EA-8A29-0F2007F5DBF0}" destId="{9B6BFA1C-DC0D-40EC-824D-B96BE72F410B}" srcOrd="0" destOrd="0" presId="urn:microsoft.com/office/officeart/2005/8/layout/hierarchy5"/>
    <dgm:cxn modelId="{3AD62C2D-536D-47A1-9ADC-E1CCA5233E16}" type="presParOf" srcId="{321F9DBB-D32E-45EA-8A29-0F2007F5DBF0}" destId="{1D8BDDD6-493D-4A3B-A2D7-F0765BF19A53}" srcOrd="1" destOrd="0" presId="urn:microsoft.com/office/officeart/2005/8/layout/hierarchy5"/>
    <dgm:cxn modelId="{30AC74DF-4D6D-40AA-9FF1-E2CFA8B6BE97}" type="presParOf" srcId="{36C92092-120A-4656-BBDB-C6634342FDAB}" destId="{8F385A92-6409-44DE-8345-E01CADCBDD56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CD04-201B-4EAF-8F2A-B74F79BA5639}" type="datetimeFigureOut">
              <a:rPr lang="sr-Latn-RS" smtClean="0"/>
              <a:pPr/>
              <a:t>10.9.2020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88106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CD04-201B-4EAF-8F2A-B74F79BA5639}" type="datetimeFigureOut">
              <a:rPr lang="sr-Latn-RS" smtClean="0"/>
              <a:pPr/>
              <a:t>10.9.2020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204216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CD04-201B-4EAF-8F2A-B74F79BA5639}" type="datetimeFigureOut">
              <a:rPr lang="sr-Latn-RS" smtClean="0"/>
              <a:pPr/>
              <a:t>10.9.2020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74855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29200" y="210185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29200" y="423545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32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3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F74435B-3DF8-4274-A5FC-9D5C38AC3456}" type="slidenum">
              <a:rPr lang="en-US"/>
              <a:pPr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xmlns="" val="4075818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CD04-201B-4EAF-8F2A-B74F79BA5639}" type="datetimeFigureOut">
              <a:rPr lang="sr-Latn-RS" smtClean="0"/>
              <a:pPr/>
              <a:t>10.9.2020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494181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CD04-201B-4EAF-8F2A-B74F79BA5639}" type="datetimeFigureOut">
              <a:rPr lang="sr-Latn-RS" smtClean="0"/>
              <a:pPr/>
              <a:t>10.9.2020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007010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CD04-201B-4EAF-8F2A-B74F79BA5639}" type="datetimeFigureOut">
              <a:rPr lang="sr-Latn-RS" smtClean="0"/>
              <a:pPr/>
              <a:t>10.9.2020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844838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CD04-201B-4EAF-8F2A-B74F79BA5639}" type="datetimeFigureOut">
              <a:rPr lang="sr-Latn-RS" smtClean="0"/>
              <a:pPr/>
              <a:t>10.9.2020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506290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CD04-201B-4EAF-8F2A-B74F79BA5639}" type="datetimeFigureOut">
              <a:rPr lang="sr-Latn-RS" smtClean="0"/>
              <a:pPr/>
              <a:t>10.9.2020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688088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CD04-201B-4EAF-8F2A-B74F79BA5639}" type="datetimeFigureOut">
              <a:rPr lang="sr-Latn-RS" smtClean="0"/>
              <a:pPr/>
              <a:t>10.9.2020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913542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CD04-201B-4EAF-8F2A-B74F79BA5639}" type="datetimeFigureOut">
              <a:rPr lang="sr-Latn-RS" smtClean="0"/>
              <a:pPr/>
              <a:t>10.9.2020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643172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CD04-201B-4EAF-8F2A-B74F79BA5639}" type="datetimeFigureOut">
              <a:rPr lang="sr-Latn-RS" smtClean="0"/>
              <a:pPr/>
              <a:t>10.9.2020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103968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BCD04-201B-4EAF-8F2A-B74F79BA5639}" type="datetimeFigureOut">
              <a:rPr lang="sr-Latn-RS" smtClean="0"/>
              <a:pPr/>
              <a:t>10.9.2020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7A0A7-8805-4FB8-BC1E-FFF998227E05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700177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00250"/>
            <a:ext cx="9144000" cy="3357563"/>
          </a:xfrm>
        </p:spPr>
        <p:txBody>
          <a:bodyPr>
            <a:normAutofit fontScale="90000"/>
          </a:bodyPr>
          <a:lstStyle/>
          <a:p>
            <a:r>
              <a:rPr lang="sr-Cyrl-CS" sz="4400" smtClean="0"/>
              <a:t>УВОД У ИСХРАНУ</a:t>
            </a:r>
            <a:r>
              <a:rPr lang="sr-Cyrl-CS" smtClean="0"/>
              <a:t/>
            </a:r>
            <a:br>
              <a:rPr lang="sr-Cyrl-CS" smtClean="0"/>
            </a:br>
            <a:r>
              <a:rPr lang="sr-Cyrl-CS" smtClean="0"/>
              <a:t/>
            </a:r>
            <a:br>
              <a:rPr lang="sr-Cyrl-CS" smtClean="0"/>
            </a:br>
            <a:r>
              <a:rPr lang="sr-Cyrl-CS" smtClean="0"/>
              <a:t/>
            </a:r>
            <a:br>
              <a:rPr lang="sr-Cyrl-CS" smtClean="0"/>
            </a:br>
            <a:r>
              <a:rPr lang="sr-Cyrl-CS" smtClean="0"/>
              <a:t/>
            </a:r>
            <a:br>
              <a:rPr lang="sr-Cyrl-CS" smtClean="0"/>
            </a:br>
            <a:r>
              <a:rPr lang="sr-Cyrl-CS" smtClean="0"/>
              <a:t> Исхрана</a:t>
            </a:r>
            <a:r>
              <a:rPr lang="en-US" smtClean="0"/>
              <a:t> </a:t>
            </a:r>
            <a:r>
              <a:rPr lang="sr-Cyrl-CS" smtClean="0"/>
              <a:t>је</a:t>
            </a:r>
            <a:r>
              <a:rPr lang="en-US" smtClean="0"/>
              <a:t> </a:t>
            </a:r>
            <a:r>
              <a:rPr lang="sr-Cyrl-CS" smtClean="0"/>
              <a:t>основа</a:t>
            </a:r>
            <a:r>
              <a:rPr lang="en-US" smtClean="0"/>
              <a:t> </a:t>
            </a:r>
            <a:r>
              <a:rPr lang="sr-Cyrl-CS" smtClean="0"/>
              <a:t>живота!</a:t>
            </a:r>
            <a:br>
              <a:rPr lang="sr-Cyrl-CS" smtClean="0"/>
            </a:br>
            <a:r>
              <a:rPr lang="sr-Cyrl-CS" smtClean="0"/>
              <a:t/>
            </a:r>
            <a:br>
              <a:rPr lang="sr-Cyrl-CS" smtClean="0"/>
            </a:br>
            <a:r>
              <a:rPr lang="sr-Cyrl-CS" smtClean="0"/>
              <a:t> Сва</a:t>
            </a:r>
            <a:r>
              <a:rPr lang="en-US" smtClean="0"/>
              <a:t> </a:t>
            </a:r>
            <a:r>
              <a:rPr lang="sr-Cyrl-CS" smtClean="0"/>
              <a:t>жива</a:t>
            </a:r>
            <a:r>
              <a:rPr lang="en-US" smtClean="0"/>
              <a:t> </a:t>
            </a:r>
            <a:r>
              <a:rPr lang="sr-Cyrl-CS" smtClean="0"/>
              <a:t>бића</a:t>
            </a:r>
            <a:r>
              <a:rPr lang="en-US" smtClean="0"/>
              <a:t> </a:t>
            </a:r>
            <a:r>
              <a:rPr lang="sr-Cyrl-CS" smtClean="0"/>
              <a:t>се</a:t>
            </a:r>
            <a:r>
              <a:rPr lang="en-US" smtClean="0"/>
              <a:t> </a:t>
            </a:r>
            <a:r>
              <a:rPr lang="sr-Cyrl-CS" smtClean="0"/>
              <a:t>хране! </a:t>
            </a:r>
            <a:br>
              <a:rPr lang="sr-Cyrl-CS" smtClean="0"/>
            </a:br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xmlns="" val="75977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sr-Cyrl-RS" dirty="0" smtClean="0"/>
              <a:t>Хранљиве материје</a:t>
            </a:r>
          </a:p>
          <a:p>
            <a:r>
              <a:rPr lang="sr-Cyrl-RS" dirty="0" smtClean="0"/>
              <a:t>Градивне материје</a:t>
            </a:r>
          </a:p>
          <a:p>
            <a:r>
              <a:rPr lang="sr-Cyrl-RS" dirty="0" smtClean="0"/>
              <a:t>Енергетске материје</a:t>
            </a:r>
          </a:p>
          <a:p>
            <a:r>
              <a:rPr lang="sr-Cyrl-RS" dirty="0" smtClean="0"/>
              <a:t>Заштитне материје</a:t>
            </a:r>
          </a:p>
          <a:p>
            <a:endParaRPr lang="sr-Cyrl-RS" dirty="0" smtClean="0"/>
          </a:p>
          <a:p>
            <a:pPr algn="ctr">
              <a:buFontTx/>
              <a:buNone/>
            </a:pPr>
            <a:r>
              <a:rPr lang="sr-Cyrl-RS" dirty="0" smtClean="0"/>
              <a:t>Нутритијенти:</a:t>
            </a:r>
          </a:p>
          <a:p>
            <a:r>
              <a:rPr lang="sr-Cyrl-RS" dirty="0" smtClean="0"/>
              <a:t>Макронутритијенти</a:t>
            </a:r>
          </a:p>
          <a:p>
            <a:r>
              <a:rPr lang="sr-Cyrl-RS" dirty="0" smtClean="0"/>
              <a:t>Микронутритијенти </a:t>
            </a:r>
            <a:endParaRPr lang="sr-Latn-RS" dirty="0" smtClean="0"/>
          </a:p>
        </p:txBody>
      </p:sp>
    </p:spTree>
    <p:extLst>
      <p:ext uri="{BB962C8B-B14F-4D97-AF65-F5344CB8AC3E}">
        <p14:creationId xmlns:p14="http://schemas.microsoft.com/office/powerpoint/2010/main" xmlns="" val="3033773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</p:spPr>
        <p:txBody>
          <a:bodyPr/>
          <a:lstStyle/>
          <a:p>
            <a:pPr marL="0" indent="0">
              <a:buFontTx/>
              <a:buNone/>
            </a:pPr>
            <a:endParaRPr lang="en-US" dirty="0" smtClean="0"/>
          </a:p>
          <a:p>
            <a:pPr marL="0" indent="0">
              <a:buFontTx/>
              <a:buNone/>
            </a:pPr>
            <a:endParaRPr lang="en-US" dirty="0" smtClean="0"/>
          </a:p>
          <a:p>
            <a:pPr marL="0" indent="0">
              <a:buFontTx/>
              <a:buNone/>
            </a:pPr>
            <a:r>
              <a:rPr lang="en-US" dirty="0" smtClean="0"/>
              <a:t>4. </a:t>
            </a:r>
            <a:r>
              <a:rPr lang="en-US" dirty="0" err="1" smtClean="0"/>
              <a:t>Унос</a:t>
            </a:r>
            <a:r>
              <a:rPr lang="en-US" dirty="0" smtClean="0"/>
              <a:t> </a:t>
            </a:r>
            <a:r>
              <a:rPr lang="en-US" dirty="0" err="1" smtClean="0"/>
              <a:t>воде</a:t>
            </a:r>
            <a:r>
              <a:rPr lang="en-US" dirty="0" smtClean="0"/>
              <a:t>- </a:t>
            </a:r>
            <a:r>
              <a:rPr lang="en-US" dirty="0" err="1" smtClean="0"/>
              <a:t>препоручени</a:t>
            </a:r>
            <a:r>
              <a:rPr lang="en-US" dirty="0" smtClean="0"/>
              <a:t> </a:t>
            </a:r>
            <a:r>
              <a:rPr lang="en-US" dirty="0" err="1" smtClean="0"/>
              <a:t>унос</a:t>
            </a:r>
            <a:r>
              <a:rPr lang="en-US" dirty="0" smtClean="0"/>
              <a:t> </a:t>
            </a:r>
            <a:r>
              <a:rPr lang="en-US" dirty="0" err="1" smtClean="0"/>
              <a:t>воде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све</a:t>
            </a:r>
            <a:r>
              <a:rPr lang="en-US" dirty="0" smtClean="0"/>
              <a:t> </a:t>
            </a:r>
            <a:r>
              <a:rPr lang="en-US" dirty="0" err="1" smtClean="0"/>
              <a:t>категорије</a:t>
            </a:r>
            <a:r>
              <a:rPr lang="en-US" dirty="0" smtClean="0"/>
              <a:t> </a:t>
            </a:r>
            <a:r>
              <a:rPr lang="en-US" dirty="0" err="1" smtClean="0"/>
              <a:t>становништва</a:t>
            </a:r>
            <a:r>
              <a:rPr lang="en-US" dirty="0" smtClean="0"/>
              <a:t> у </a:t>
            </a:r>
            <a:r>
              <a:rPr lang="en-US" dirty="0" err="1" smtClean="0"/>
              <a:t>односу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узраст</a:t>
            </a:r>
            <a:r>
              <a:rPr lang="en-US" dirty="0" smtClean="0"/>
              <a:t> и </a:t>
            </a:r>
            <a:r>
              <a:rPr lang="en-US" dirty="0" err="1" smtClean="0"/>
              <a:t>здравствено</a:t>
            </a:r>
            <a:r>
              <a:rPr lang="en-US" dirty="0" smtClean="0"/>
              <a:t> </a:t>
            </a:r>
            <a:r>
              <a:rPr lang="en-US" dirty="0" err="1" smtClean="0"/>
              <a:t>стање</a:t>
            </a:r>
            <a:endParaRPr lang="en-US" dirty="0" smtClean="0"/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 smtClean="0"/>
              <a:t>5. </a:t>
            </a:r>
            <a:r>
              <a:rPr lang="sr-Cyrl-RS" dirty="0" smtClean="0"/>
              <a:t>Уоброченост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2561556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15400" cy="990600"/>
          </a:xfrm>
        </p:spPr>
        <p:txBody>
          <a:bodyPr/>
          <a:lstStyle/>
          <a:p>
            <a:r>
              <a:rPr lang="sr-Cyrl-CS" sz="2800" b="1" dirty="0" smtClean="0"/>
              <a:t>ПРЕПОРУКЕ ЗА ЕНЕРГЕТСКИ УНОС</a:t>
            </a:r>
            <a:endParaRPr lang="sr-Latn-CS" sz="2800" b="1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3999" cy="5675313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sr-Cyrl-CS" sz="2400" b="1" dirty="0" smtClean="0"/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 dirty="0" smtClean="0"/>
              <a:t>			</a:t>
            </a:r>
            <a:r>
              <a:rPr lang="sr-Cyrl-CS" sz="2400" b="1" dirty="0" smtClean="0"/>
              <a:t>Енергетске потребе сваког појединца зависе од</a:t>
            </a:r>
            <a:endParaRPr lang="sr-Cyrl-CS" sz="2400" dirty="0" smtClean="0"/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/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dirty="0" smtClean="0"/>
              <a:t>Енергије потребне за одвијање </a:t>
            </a:r>
            <a:r>
              <a:rPr lang="sr-Cyrl-CS" b="1" dirty="0" smtClean="0"/>
              <a:t>базалног метаболизма</a:t>
            </a: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endParaRPr lang="en-US" b="1" dirty="0" smtClean="0"/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dirty="0" smtClean="0"/>
              <a:t>Енергије потребне за </a:t>
            </a:r>
            <a:r>
              <a:rPr lang="sr-Cyrl-CS" b="1" dirty="0" smtClean="0"/>
              <a:t>физичку активност</a:t>
            </a: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endParaRPr lang="en-US" dirty="0" smtClean="0"/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dirty="0" smtClean="0"/>
              <a:t>Енергије за </a:t>
            </a:r>
            <a:r>
              <a:rPr lang="sr-Cyrl-CS" b="1" dirty="0" smtClean="0"/>
              <a:t>специфично динамско дејство хране</a:t>
            </a: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endParaRPr lang="en-US" b="1" dirty="0" smtClean="0"/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dirty="0" smtClean="0"/>
              <a:t>Енергије за </a:t>
            </a:r>
            <a:r>
              <a:rPr lang="sr-Cyrl-CS" b="1" dirty="0" smtClean="0"/>
              <a:t>раст нових ткива</a:t>
            </a:r>
            <a:r>
              <a:rPr lang="sr-Cyrl-CS" dirty="0" smtClean="0"/>
              <a:t> </a:t>
            </a:r>
            <a:r>
              <a:rPr lang="sr-Cyrl-CS" sz="2000" dirty="0" smtClean="0"/>
              <a:t>(деца, труднице, дојиље)</a:t>
            </a:r>
            <a:endParaRPr lang="sr-Latn-CS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283619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err="1" smtClean="0"/>
              <a:t>Хигијенски</a:t>
            </a:r>
            <a:r>
              <a:rPr lang="en-US" dirty="0" smtClean="0"/>
              <a:t> </a:t>
            </a:r>
            <a:r>
              <a:rPr lang="en-US" dirty="0" err="1" smtClean="0"/>
              <a:t>минимум</a:t>
            </a:r>
            <a:endParaRPr lang="en-US" dirty="0" smtClean="0"/>
          </a:p>
          <a:p>
            <a:r>
              <a:rPr lang="en-US" dirty="0" err="1" smtClean="0"/>
              <a:t>Хигијенско-санитарни</a:t>
            </a:r>
            <a:r>
              <a:rPr lang="en-US" dirty="0" smtClean="0"/>
              <a:t> </a:t>
            </a:r>
            <a:r>
              <a:rPr lang="en-US" dirty="0" err="1" smtClean="0"/>
              <a:t>услови-контрола</a:t>
            </a:r>
            <a:endParaRPr lang="en-US" dirty="0" smtClean="0"/>
          </a:p>
          <a:p>
            <a:r>
              <a:rPr lang="en-US" dirty="0" err="1" smtClean="0"/>
              <a:t>Санитарне</a:t>
            </a:r>
            <a:r>
              <a:rPr lang="en-US" dirty="0" smtClean="0"/>
              <a:t> </a:t>
            </a:r>
            <a:r>
              <a:rPr lang="en-US" dirty="0" err="1" smtClean="0"/>
              <a:t>контроле</a:t>
            </a:r>
            <a:endParaRPr lang="en-US" dirty="0" smtClean="0"/>
          </a:p>
          <a:p>
            <a:r>
              <a:rPr lang="en-US" dirty="0" smtClean="0"/>
              <a:t>ДДД </a:t>
            </a:r>
            <a:r>
              <a:rPr lang="en-US" dirty="0" err="1" smtClean="0"/>
              <a:t>послови</a:t>
            </a:r>
            <a:endParaRPr lang="en-US" dirty="0" smtClean="0"/>
          </a:p>
          <a:p>
            <a:r>
              <a:rPr lang="en-US" dirty="0" err="1" smtClean="0"/>
              <a:t>Узорковање</a:t>
            </a:r>
            <a:r>
              <a:rPr lang="en-US" dirty="0" smtClean="0"/>
              <a:t> </a:t>
            </a:r>
            <a:r>
              <a:rPr lang="en-US" dirty="0" err="1" smtClean="0"/>
              <a:t>хране</a:t>
            </a:r>
            <a:endParaRPr lang="en-US" dirty="0" smtClean="0"/>
          </a:p>
          <a:p>
            <a:r>
              <a:rPr lang="en-US" dirty="0" err="1" smtClean="0"/>
              <a:t>Анализе</a:t>
            </a:r>
            <a:r>
              <a:rPr lang="en-US" dirty="0" smtClean="0"/>
              <a:t> </a:t>
            </a:r>
            <a:r>
              <a:rPr lang="en-US" dirty="0" err="1" smtClean="0"/>
              <a:t>хране</a:t>
            </a:r>
            <a:endParaRPr lang="en-US" dirty="0" smtClean="0"/>
          </a:p>
          <a:p>
            <a:r>
              <a:rPr lang="en-US" dirty="0" err="1" smtClean="0"/>
              <a:t>Хигијенско-санитарни</a:t>
            </a:r>
            <a:r>
              <a:rPr lang="en-US" dirty="0" smtClean="0"/>
              <a:t> </a:t>
            </a:r>
            <a:r>
              <a:rPr lang="en-US" dirty="0" err="1" smtClean="0"/>
              <a:t>надзор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519147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4525962"/>
          </a:xfrm>
        </p:spPr>
        <p:txBody>
          <a:bodyPr/>
          <a:lstStyle/>
          <a:p>
            <a:r>
              <a:rPr lang="en-US" dirty="0" err="1" smtClean="0"/>
              <a:t>Системи</a:t>
            </a:r>
            <a:r>
              <a:rPr lang="en-US" dirty="0" smtClean="0"/>
              <a:t> </a:t>
            </a:r>
            <a:r>
              <a:rPr lang="en-US" dirty="0" err="1" smtClean="0"/>
              <a:t>контроле</a:t>
            </a:r>
            <a:r>
              <a:rPr lang="en-US" dirty="0" smtClean="0"/>
              <a:t> </a:t>
            </a:r>
            <a:r>
              <a:rPr lang="en-US" dirty="0" err="1" smtClean="0"/>
              <a:t>квалитета</a:t>
            </a:r>
            <a:endParaRPr lang="en-US" dirty="0" smtClean="0"/>
          </a:p>
          <a:p>
            <a:r>
              <a:rPr lang="en-US" dirty="0" smtClean="0"/>
              <a:t>ISO </a:t>
            </a:r>
            <a:r>
              <a:rPr lang="en-US" dirty="0" err="1" smtClean="0"/>
              <a:t>стандарди</a:t>
            </a:r>
            <a:r>
              <a:rPr lang="en-US" dirty="0" smtClean="0"/>
              <a:t> 9001:2015</a:t>
            </a:r>
          </a:p>
          <a:p>
            <a:r>
              <a:rPr lang="en-US" dirty="0" smtClean="0"/>
              <a:t>ISO </a:t>
            </a:r>
            <a:r>
              <a:rPr lang="en-US" dirty="0" err="1" smtClean="0"/>
              <a:t>стандард</a:t>
            </a:r>
            <a:r>
              <a:rPr lang="en-US" dirty="0" smtClean="0"/>
              <a:t> 17025</a:t>
            </a:r>
          </a:p>
          <a:p>
            <a:r>
              <a:rPr lang="en-US" dirty="0" err="1" smtClean="0"/>
              <a:t>Акредитација</a:t>
            </a:r>
            <a:r>
              <a:rPr lang="en-US" dirty="0" smtClean="0"/>
              <a:t> </a:t>
            </a:r>
            <a:r>
              <a:rPr lang="en-US" dirty="0" err="1" smtClean="0"/>
              <a:t>лабораторија</a:t>
            </a:r>
            <a:r>
              <a:rPr lang="en-US" dirty="0" smtClean="0"/>
              <a:t> и </a:t>
            </a:r>
            <a:r>
              <a:rPr lang="en-US" dirty="0" err="1" smtClean="0"/>
              <a:t>установа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0211326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Дијетопрофилакса 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Спречавање појаве болести </a:t>
            </a:r>
          </a:p>
          <a:p>
            <a:r>
              <a:rPr lang="en-US" smtClean="0"/>
              <a:t>Спречавање компликација</a:t>
            </a:r>
          </a:p>
          <a:p>
            <a:r>
              <a:rPr lang="en-US" smtClean="0"/>
              <a:t>Правилан раст и развој</a:t>
            </a:r>
          </a:p>
          <a:p>
            <a:r>
              <a:rPr lang="en-US" smtClean="0"/>
              <a:t>Регенерација</a:t>
            </a:r>
          </a:p>
          <a:p>
            <a:r>
              <a:rPr lang="en-US" smtClean="0"/>
              <a:t>Квалитет живота</a:t>
            </a:r>
          </a:p>
          <a:p>
            <a:r>
              <a:rPr lang="en-US" smtClean="0"/>
              <a:t>Дужина живота</a:t>
            </a:r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2659241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Дијетотерапија</a:t>
            </a:r>
            <a:br>
              <a:rPr lang="en-US" smtClean="0"/>
            </a:br>
            <a:endParaRPr lang="en-US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107950" y="1066800"/>
            <a:ext cx="8856663" cy="5746750"/>
          </a:xfrm>
        </p:spPr>
        <p:txBody>
          <a:bodyPr/>
          <a:lstStyle/>
          <a:p>
            <a:r>
              <a:rPr lang="en-US" dirty="0" err="1" smtClean="0"/>
              <a:t>Ублажавање</a:t>
            </a:r>
            <a:r>
              <a:rPr lang="en-US" dirty="0" smtClean="0"/>
              <a:t> </a:t>
            </a:r>
            <a:r>
              <a:rPr lang="en-US" dirty="0" err="1" smtClean="0"/>
              <a:t>симптома</a:t>
            </a:r>
            <a:r>
              <a:rPr lang="en-US" dirty="0" smtClean="0"/>
              <a:t> и </a:t>
            </a:r>
            <a:r>
              <a:rPr lang="en-US" dirty="0" err="1" smtClean="0"/>
              <a:t>знакова</a:t>
            </a:r>
            <a:r>
              <a:rPr lang="en-US" dirty="0" smtClean="0"/>
              <a:t> </a:t>
            </a:r>
            <a:r>
              <a:rPr lang="en-US" dirty="0" err="1" smtClean="0"/>
              <a:t>болести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err="1" smtClean="0"/>
              <a:t>Спречавање</a:t>
            </a:r>
            <a:r>
              <a:rPr lang="en-US" dirty="0" smtClean="0"/>
              <a:t> </a:t>
            </a:r>
            <a:r>
              <a:rPr lang="en-US" dirty="0" err="1" smtClean="0"/>
              <a:t>компликација</a:t>
            </a:r>
            <a:endParaRPr lang="en-US" dirty="0" smtClean="0"/>
          </a:p>
          <a:p>
            <a:r>
              <a:rPr lang="en-US" dirty="0" err="1" smtClean="0"/>
              <a:t>Удружени</a:t>
            </a:r>
            <a:r>
              <a:rPr lang="en-US" dirty="0" smtClean="0"/>
              <a:t> </a:t>
            </a:r>
            <a:r>
              <a:rPr lang="en-US" dirty="0" err="1" smtClean="0"/>
              <a:t>терапијски</a:t>
            </a:r>
            <a:r>
              <a:rPr lang="en-US" dirty="0" smtClean="0"/>
              <a:t> </a:t>
            </a:r>
            <a:r>
              <a:rPr lang="en-US" dirty="0" err="1" smtClean="0"/>
              <a:t>ефекти</a:t>
            </a:r>
            <a:r>
              <a:rPr lang="en-US" dirty="0" smtClean="0"/>
              <a:t> </a:t>
            </a:r>
            <a:r>
              <a:rPr lang="en-US" dirty="0" err="1" smtClean="0"/>
              <a:t>са</a:t>
            </a:r>
            <a:r>
              <a:rPr lang="en-US" dirty="0" smtClean="0"/>
              <a:t> </a:t>
            </a:r>
            <a:r>
              <a:rPr lang="en-US" dirty="0" err="1" smtClean="0"/>
              <a:t>фармакотерапијом</a:t>
            </a:r>
            <a:endParaRPr lang="en-US" dirty="0" smtClean="0"/>
          </a:p>
          <a:p>
            <a:r>
              <a:rPr lang="en-US" dirty="0" err="1" smtClean="0"/>
              <a:t>Удружени</a:t>
            </a:r>
            <a:r>
              <a:rPr lang="en-US" dirty="0" smtClean="0"/>
              <a:t> </a:t>
            </a:r>
            <a:r>
              <a:rPr lang="en-US" dirty="0" err="1" smtClean="0"/>
              <a:t>терапијски</a:t>
            </a:r>
            <a:r>
              <a:rPr lang="en-US" dirty="0" smtClean="0"/>
              <a:t> </a:t>
            </a:r>
            <a:r>
              <a:rPr lang="en-US" dirty="0" err="1" smtClean="0"/>
              <a:t>ефекти</a:t>
            </a:r>
            <a:r>
              <a:rPr lang="en-US" dirty="0" smtClean="0"/>
              <a:t> </a:t>
            </a:r>
            <a:r>
              <a:rPr lang="en-US" dirty="0" err="1" smtClean="0"/>
              <a:t>са</a:t>
            </a:r>
            <a:r>
              <a:rPr lang="en-US" dirty="0" smtClean="0"/>
              <a:t> </a:t>
            </a:r>
            <a:r>
              <a:rPr lang="en-US" dirty="0" err="1" smtClean="0"/>
              <a:t>хируршком</a:t>
            </a:r>
            <a:r>
              <a:rPr lang="en-US" dirty="0" smtClean="0"/>
              <a:t> </a:t>
            </a:r>
            <a:r>
              <a:rPr lang="en-US" dirty="0" err="1" smtClean="0"/>
              <a:t>терапијом</a:t>
            </a:r>
            <a:endParaRPr lang="en-US" dirty="0" smtClean="0"/>
          </a:p>
          <a:p>
            <a:r>
              <a:rPr lang="en-US" dirty="0" err="1" smtClean="0"/>
              <a:t>Парцијална</a:t>
            </a:r>
            <a:r>
              <a:rPr lang="en-US" dirty="0" smtClean="0"/>
              <a:t> </a:t>
            </a:r>
            <a:r>
              <a:rPr lang="en-US" dirty="0" err="1" smtClean="0"/>
              <a:t>парентерална</a:t>
            </a:r>
            <a:r>
              <a:rPr lang="en-US" dirty="0" smtClean="0"/>
              <a:t> </a:t>
            </a:r>
            <a:r>
              <a:rPr lang="en-US" dirty="0" err="1" smtClean="0"/>
              <a:t>исхрана</a:t>
            </a:r>
            <a:endParaRPr lang="en-US" dirty="0" smtClean="0"/>
          </a:p>
          <a:p>
            <a:r>
              <a:rPr lang="en-US" dirty="0" err="1" smtClean="0"/>
              <a:t>Тотална</a:t>
            </a:r>
            <a:r>
              <a:rPr lang="en-US" dirty="0" smtClean="0"/>
              <a:t> </a:t>
            </a:r>
            <a:r>
              <a:rPr lang="en-US" dirty="0" err="1" smtClean="0"/>
              <a:t>парентерална</a:t>
            </a:r>
            <a:r>
              <a:rPr lang="en-US" dirty="0" smtClean="0"/>
              <a:t> </a:t>
            </a:r>
            <a:r>
              <a:rPr lang="en-US" dirty="0" err="1" smtClean="0"/>
              <a:t>исхрана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1292755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652" name="Rectangle 4"/>
          <p:cNvSpPr>
            <a:spLocks noChangeArrowheads="1"/>
          </p:cNvSpPr>
          <p:nvPr/>
        </p:nvSpPr>
        <p:spPr bwMode="auto">
          <a:xfrm>
            <a:off x="990600" y="0"/>
            <a:ext cx="77724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sr-Cyrl-CS" sz="3600" b="1" dirty="0">
                <a:solidFill>
                  <a:srgbClr val="A50021"/>
                </a:solidFill>
              </a:rPr>
              <a:t>ИСХРАНА</a:t>
            </a:r>
            <a:endParaRPr lang="en-US" sz="3600" b="1" dirty="0">
              <a:solidFill>
                <a:srgbClr val="A50021"/>
              </a:solidFill>
            </a:endParaRPr>
          </a:p>
        </p:txBody>
      </p:sp>
      <p:graphicFrame>
        <p:nvGraphicFramePr>
          <p:cNvPr id="12" name="Diagram 11"/>
          <p:cNvGraphicFramePr/>
          <p:nvPr/>
        </p:nvGraphicFramePr>
        <p:xfrm>
          <a:off x="85725" y="838200"/>
          <a:ext cx="9058275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460" name="Text Box 15"/>
          <p:cNvSpPr txBox="1">
            <a:spLocks noChangeArrowheads="1"/>
          </p:cNvSpPr>
          <p:nvPr/>
        </p:nvSpPr>
        <p:spPr bwMode="auto">
          <a:xfrm>
            <a:off x="1023938" y="13144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16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6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7652" grpId="0" autoUpdateAnimBg="0"/>
      <p:bldGraphic spid="12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778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1341438"/>
            <a:ext cx="7772400" cy="638175"/>
          </a:xfrm>
        </p:spPr>
        <p:txBody>
          <a:bodyPr/>
          <a:lstStyle/>
          <a:p>
            <a:r>
              <a:rPr lang="sr-Cyrl-CS" sz="3200" smtClean="0">
                <a:solidFill>
                  <a:srgbClr val="A50021"/>
                </a:solidFill>
              </a:rPr>
              <a:t>ОПТИМАЛНО</a:t>
            </a:r>
            <a:r>
              <a:rPr lang="en-US" sz="3200" smtClean="0">
                <a:solidFill>
                  <a:srgbClr val="A50021"/>
                </a:solidFill>
              </a:rPr>
              <a:t> =</a:t>
            </a:r>
            <a:r>
              <a:rPr lang="sr-Cyrl-RS" sz="3200" smtClean="0">
                <a:solidFill>
                  <a:srgbClr val="A50021"/>
                </a:solidFill>
              </a:rPr>
              <a:t> </a:t>
            </a:r>
            <a:r>
              <a:rPr lang="sr-Cyrl-CS" sz="3200" smtClean="0">
                <a:solidFill>
                  <a:srgbClr val="A50021"/>
                </a:solidFill>
              </a:rPr>
              <a:t>БАЛАНСИРАНО</a:t>
            </a:r>
            <a:r>
              <a:rPr lang="en-US" sz="3200" smtClean="0">
                <a:solidFill>
                  <a:srgbClr val="A50021"/>
                </a:solidFill>
              </a:rPr>
              <a:t> </a:t>
            </a:r>
            <a:r>
              <a:rPr lang="sr-Cyrl-RS" sz="3200" smtClean="0">
                <a:solidFill>
                  <a:srgbClr val="A50021"/>
                </a:solidFill>
              </a:rPr>
              <a:t>ПРАВИЛНО</a:t>
            </a:r>
            <a:endParaRPr lang="en-US" sz="3200" smtClean="0">
              <a:solidFill>
                <a:srgbClr val="A50021"/>
              </a:solidFill>
            </a:endParaRPr>
          </a:p>
        </p:txBody>
      </p:sp>
      <p:pic>
        <p:nvPicPr>
          <p:cNvPr id="587779" name="Picture 3" descr="images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305300" y="2133600"/>
            <a:ext cx="1368425" cy="866775"/>
          </a:xfrm>
        </p:spPr>
      </p:pic>
      <p:pic>
        <p:nvPicPr>
          <p:cNvPr id="587780" name="Picture 4" descr="images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837238" y="2590800"/>
            <a:ext cx="987425" cy="858838"/>
          </a:xfrm>
        </p:spPr>
      </p:pic>
      <p:sp>
        <p:nvSpPr>
          <p:cNvPr id="587781" name="Text Box 5"/>
          <p:cNvSpPr txBox="1">
            <a:spLocks noChangeArrowheads="1"/>
          </p:cNvSpPr>
          <p:nvPr/>
        </p:nvSpPr>
        <p:spPr bwMode="auto">
          <a:xfrm>
            <a:off x="3048000" y="3354388"/>
            <a:ext cx="3429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Cyrl-C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</a:t>
            </a:r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</a:t>
            </a:r>
            <a:r>
              <a:rPr lang="en-U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endParaRPr lang="en-US" sz="3200" b="1" i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7785" name="Text Box 9"/>
          <p:cNvSpPr txBox="1">
            <a:spLocks noChangeArrowheads="1"/>
          </p:cNvSpPr>
          <p:nvPr/>
        </p:nvSpPr>
        <p:spPr bwMode="auto">
          <a:xfrm>
            <a:off x="71438" y="5241925"/>
            <a:ext cx="34925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Cyrl-C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ФУНКЦИОНАЛНА</a:t>
            </a:r>
            <a:r>
              <a:rPr lang="en-U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r-Cyrl-C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ХРАНА</a:t>
            </a:r>
            <a:endParaRPr lang="en-US" sz="28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7786" name="Text Box 10"/>
          <p:cNvSpPr txBox="1">
            <a:spLocks noChangeArrowheads="1"/>
          </p:cNvSpPr>
          <p:nvPr/>
        </p:nvSpPr>
        <p:spPr bwMode="auto">
          <a:xfrm>
            <a:off x="3124200" y="5241925"/>
            <a:ext cx="3124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 </a:t>
            </a:r>
            <a:r>
              <a:rPr lang="sr-Cyrl-C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ДИЈЕТЕТСКА</a:t>
            </a:r>
            <a:r>
              <a:rPr lang="en-U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sr-Cyrl-C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ХРАНА</a:t>
            </a:r>
            <a:endParaRPr lang="en-US" sz="28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7787" name="Text Box 11"/>
          <p:cNvSpPr txBox="1">
            <a:spLocks noChangeArrowheads="1"/>
          </p:cNvSpPr>
          <p:nvPr/>
        </p:nvSpPr>
        <p:spPr bwMode="auto">
          <a:xfrm>
            <a:off x="6011863" y="5362575"/>
            <a:ext cx="3224212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50000"/>
              </a:spcBef>
            </a:pPr>
            <a:r>
              <a:rPr lang="sr-Cyrl-C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ДИЈЕТЕТСКИ</a:t>
            </a:r>
            <a:endParaRPr lang="sl-SI" sz="28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lnSpc>
                <a:spcPct val="70000"/>
              </a:lnSpc>
              <a:spcBef>
                <a:spcPct val="50000"/>
              </a:spcBef>
            </a:pPr>
            <a:r>
              <a:rPr lang="sr-Cyrl-CS" sz="2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СУПЛЕМЕНТИ</a:t>
            </a:r>
            <a:endParaRPr lang="en-US" sz="28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87788" name="Picture 12" descr="image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048000" y="2439988"/>
            <a:ext cx="884238" cy="836612"/>
          </a:xfrm>
        </p:spPr>
      </p:pic>
      <p:sp>
        <p:nvSpPr>
          <p:cNvPr id="587789" name="Text Box 13"/>
          <p:cNvSpPr txBox="1">
            <a:spLocks noChangeArrowheads="1"/>
          </p:cNvSpPr>
          <p:nvPr/>
        </p:nvSpPr>
        <p:spPr bwMode="auto">
          <a:xfrm>
            <a:off x="1476375" y="4076700"/>
            <a:ext cx="5746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Latn-CS" sz="5400" b="1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n-US" sz="5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7790" name="Text Box 14"/>
          <p:cNvSpPr txBox="1">
            <a:spLocks noChangeArrowheads="1"/>
          </p:cNvSpPr>
          <p:nvPr/>
        </p:nvSpPr>
        <p:spPr bwMode="auto">
          <a:xfrm>
            <a:off x="4500563" y="4005263"/>
            <a:ext cx="5746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Latn-CS" sz="5400" b="1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n-US" sz="5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87791" name="Text Box 15"/>
          <p:cNvSpPr txBox="1">
            <a:spLocks noChangeArrowheads="1"/>
          </p:cNvSpPr>
          <p:nvPr/>
        </p:nvSpPr>
        <p:spPr bwMode="auto">
          <a:xfrm>
            <a:off x="7380288" y="3933825"/>
            <a:ext cx="5746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Latn-CS" sz="5400" b="1">
                <a:effectLst>
                  <a:outerShdw blurRad="38100" dist="38100" dir="2700000" algn="tl">
                    <a:srgbClr val="C0C0C0"/>
                  </a:outerShdw>
                </a:effectLst>
              </a:rPr>
              <a:t>+</a:t>
            </a:r>
            <a:endParaRPr lang="en-US" sz="54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3288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87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877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877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87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87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87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87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587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587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587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1000"/>
                                        <p:tgtEl>
                                          <p:spTgt spid="587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000"/>
                                        <p:tgtEl>
                                          <p:spTgt spid="587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1000"/>
                                        <p:tgtEl>
                                          <p:spTgt spid="587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2000"/>
                                        <p:tgtEl>
                                          <p:spTgt spid="587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7778" grpId="0" autoUpdateAnimBg="0"/>
      <p:bldP spid="587781" grpId="0" autoUpdateAnimBg="0"/>
      <p:bldP spid="587785" grpId="0" autoUpdateAnimBg="0"/>
      <p:bldP spid="587786" grpId="0" autoUpdateAnimBg="0"/>
      <p:bldP spid="587787" grpId="0" autoUpdateAnimBg="0"/>
      <p:bldP spid="587789" grpId="0"/>
      <p:bldP spid="587790" grpId="0"/>
      <p:bldP spid="58779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395288" y="720725"/>
            <a:ext cx="7429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CS" sz="3200"/>
              <a:t>Елементи</a:t>
            </a:r>
            <a:r>
              <a:rPr lang="sr-Latn-CS" sz="3200"/>
              <a:t> </a:t>
            </a:r>
            <a:r>
              <a:rPr lang="sr-Cyrl-CS" sz="3200"/>
              <a:t>неопходни</a:t>
            </a:r>
            <a:r>
              <a:rPr lang="sr-Latn-CS" sz="3200"/>
              <a:t> </a:t>
            </a:r>
            <a:r>
              <a:rPr lang="sr-Cyrl-CS" sz="3200"/>
              <a:t>за</a:t>
            </a:r>
            <a:r>
              <a:rPr lang="sr-Latn-CS" sz="3200"/>
              <a:t> </a:t>
            </a:r>
            <a:r>
              <a:rPr lang="sr-Cyrl-CS" sz="3200"/>
              <a:t>живот</a:t>
            </a:r>
            <a:r>
              <a:rPr lang="sr-Latn-CS" sz="3200"/>
              <a:t> </a:t>
            </a:r>
            <a:r>
              <a:rPr lang="sr-Cyrl-CS" sz="3200"/>
              <a:t>човека</a:t>
            </a:r>
            <a:endParaRPr lang="en-US" sz="3200"/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539750" y="1989138"/>
            <a:ext cx="156527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 b="1">
                <a:solidFill>
                  <a:srgbClr val="A50021"/>
                </a:solidFill>
              </a:rPr>
              <a:t>Ваздух</a:t>
            </a:r>
          </a:p>
          <a:p>
            <a:r>
              <a:rPr lang="sr-Cyrl-CS" b="1">
                <a:solidFill>
                  <a:srgbClr val="A50021"/>
                </a:solidFill>
              </a:rPr>
              <a:t>кисеоник</a:t>
            </a:r>
          </a:p>
          <a:p>
            <a:r>
              <a:rPr lang="sr-Cyrl-CS" b="1">
                <a:solidFill>
                  <a:srgbClr val="A50021"/>
                </a:solidFill>
              </a:rPr>
              <a:t>Вода</a:t>
            </a:r>
            <a:endParaRPr lang="sr-Latn-CS" b="1">
              <a:solidFill>
                <a:srgbClr val="A50021"/>
              </a:solidFill>
            </a:endParaRPr>
          </a:p>
          <a:p>
            <a:r>
              <a:rPr lang="sr-Cyrl-CS" b="1">
                <a:solidFill>
                  <a:srgbClr val="A50021"/>
                </a:solidFill>
              </a:rPr>
              <a:t>Храна</a:t>
            </a:r>
            <a:endParaRPr lang="sr-Latn-CS" b="1">
              <a:solidFill>
                <a:srgbClr val="A50021"/>
              </a:solidFill>
            </a:endParaRPr>
          </a:p>
          <a:p>
            <a:r>
              <a:rPr lang="sr-Cyrl-CS" b="1">
                <a:solidFill>
                  <a:srgbClr val="A50021"/>
                </a:solidFill>
              </a:rPr>
              <a:t>Топлота</a:t>
            </a:r>
            <a:endParaRPr lang="sr-Latn-CS" b="1">
              <a:solidFill>
                <a:srgbClr val="A50021"/>
              </a:solidFill>
            </a:endParaRPr>
          </a:p>
        </p:txBody>
      </p:sp>
      <p:grpSp>
        <p:nvGrpSpPr>
          <p:cNvPr id="21508" name="Group 10"/>
          <p:cNvGrpSpPr>
            <a:grpSpLocks/>
          </p:cNvGrpSpPr>
          <p:nvPr/>
        </p:nvGrpSpPr>
        <p:grpSpPr bwMode="auto">
          <a:xfrm>
            <a:off x="5364163" y="1176338"/>
            <a:ext cx="3779837" cy="2808287"/>
            <a:chOff x="3016" y="2432"/>
            <a:chExt cx="2644" cy="1769"/>
          </a:xfrm>
        </p:grpSpPr>
        <p:sp>
          <p:nvSpPr>
            <p:cNvPr id="21513" name="Rectangle 9"/>
            <p:cNvSpPr>
              <a:spLocks noChangeArrowheads="1"/>
            </p:cNvSpPr>
            <p:nvPr/>
          </p:nvSpPr>
          <p:spPr bwMode="auto">
            <a:xfrm>
              <a:off x="3016" y="2432"/>
              <a:ext cx="2631" cy="17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4" name="Text Box 8"/>
            <p:cNvSpPr txBox="1">
              <a:spLocks noChangeArrowheads="1"/>
            </p:cNvSpPr>
            <p:nvPr/>
          </p:nvSpPr>
          <p:spPr bwMode="auto">
            <a:xfrm>
              <a:off x="3074" y="2432"/>
              <a:ext cx="2586" cy="1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sr-Cyrl-CS" b="1"/>
                <a:t>ВОДА</a:t>
              </a:r>
              <a:endParaRPr lang="sr-Latn-CS" b="1"/>
            </a:p>
            <a:p>
              <a:pPr eaLnBrk="1" hangingPunct="1"/>
              <a:r>
                <a:rPr lang="sr-Cyrl-CS" b="1"/>
                <a:t>Најзаступљеније</a:t>
              </a:r>
              <a:r>
                <a:rPr lang="sr-Latn-CS" b="1"/>
                <a:t> </a:t>
              </a:r>
              <a:r>
                <a:rPr lang="sr-Cyrl-CS" b="1"/>
                <a:t>једињење у људсок организму</a:t>
              </a:r>
            </a:p>
            <a:p>
              <a:pPr eaLnBrk="1" hangingPunct="1"/>
              <a:r>
                <a:rPr lang="sr-Cyrl-CS" b="1"/>
                <a:t>Неопходна</a:t>
              </a:r>
              <a:r>
                <a:rPr lang="sr-Latn-CS" b="1"/>
                <a:t> </a:t>
              </a:r>
              <a:r>
                <a:rPr lang="sr-Cyrl-CS" b="1"/>
                <a:t>за</a:t>
              </a:r>
              <a:r>
                <a:rPr lang="sr-Latn-CS" b="1"/>
                <a:t> </a:t>
              </a:r>
              <a:r>
                <a:rPr lang="sr-Cyrl-CS" b="1"/>
                <a:t>одвијање </a:t>
              </a:r>
              <a:r>
                <a:rPr lang="sr-Latn-CS" b="1"/>
                <a:t> </a:t>
              </a:r>
              <a:r>
                <a:rPr lang="sr-Cyrl-RS" b="1"/>
                <a:t>процеса </a:t>
              </a:r>
              <a:r>
                <a:rPr lang="sr-Cyrl-CS" b="1"/>
                <a:t>метаболизма</a:t>
              </a:r>
              <a:endParaRPr lang="sr-Latn-CS" b="1"/>
            </a:p>
            <a:p>
              <a:pPr eaLnBrk="1" hangingPunct="1"/>
              <a:r>
                <a:rPr lang="sr-Cyrl-CS" b="1"/>
                <a:t>Основни транспортни</a:t>
              </a:r>
              <a:r>
                <a:rPr lang="sr-Latn-CS" b="1"/>
                <a:t> </a:t>
              </a:r>
              <a:r>
                <a:rPr lang="sr-Cyrl-CS" b="1"/>
                <a:t>медиј</a:t>
              </a:r>
              <a:endParaRPr lang="sr-Latn-CS" b="1"/>
            </a:p>
            <a:p>
              <a:pPr eaLnBrk="1" hangingPunct="1"/>
              <a:r>
                <a:rPr lang="sr-Cyrl-CS" b="1"/>
                <a:t>Одржавање сталности телесне температуре</a:t>
              </a:r>
            </a:p>
            <a:p>
              <a:pPr eaLnBrk="1" hangingPunct="1"/>
              <a:r>
                <a:rPr lang="sr-Cyrl-CS" b="1"/>
                <a:t>Универзални растварач</a:t>
              </a:r>
              <a:endParaRPr lang="en-US"/>
            </a:p>
          </p:txBody>
        </p:sp>
      </p:grpSp>
      <p:grpSp>
        <p:nvGrpSpPr>
          <p:cNvPr id="21509" name="Group 11"/>
          <p:cNvGrpSpPr>
            <a:grpSpLocks/>
          </p:cNvGrpSpPr>
          <p:nvPr/>
        </p:nvGrpSpPr>
        <p:grpSpPr bwMode="auto">
          <a:xfrm>
            <a:off x="4948238" y="4510088"/>
            <a:ext cx="4195762" cy="1990725"/>
            <a:chOff x="3004" y="2432"/>
            <a:chExt cx="2643" cy="2091"/>
          </a:xfrm>
        </p:grpSpPr>
        <p:sp>
          <p:nvSpPr>
            <p:cNvPr id="21511" name="Rectangle 12"/>
            <p:cNvSpPr>
              <a:spLocks noChangeArrowheads="1"/>
            </p:cNvSpPr>
            <p:nvPr/>
          </p:nvSpPr>
          <p:spPr bwMode="auto">
            <a:xfrm>
              <a:off x="3004" y="2432"/>
              <a:ext cx="2631" cy="20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2" name="Text Box 13"/>
            <p:cNvSpPr txBox="1">
              <a:spLocks noChangeArrowheads="1"/>
            </p:cNvSpPr>
            <p:nvPr/>
          </p:nvSpPr>
          <p:spPr bwMode="auto">
            <a:xfrm>
              <a:off x="3720" y="2432"/>
              <a:ext cx="1927" cy="12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sr-Cyrl-CS" b="1"/>
                <a:t>ХРАНА</a:t>
              </a:r>
            </a:p>
            <a:p>
              <a:pPr eaLnBrk="1" hangingPunct="1"/>
              <a:r>
                <a:rPr lang="sr-Cyrl-CS" b="1"/>
                <a:t>Основне улоге:</a:t>
              </a:r>
            </a:p>
            <a:p>
              <a:pPr eaLnBrk="1" hangingPunct="1"/>
              <a:r>
                <a:rPr lang="sr-Cyrl-CS" b="1"/>
                <a:t>Енергетска</a:t>
              </a:r>
            </a:p>
            <a:p>
              <a:pPr eaLnBrk="1" hangingPunct="1"/>
              <a:r>
                <a:rPr lang="sr-Cyrl-CS" b="1"/>
                <a:t>Градивна заштитна</a:t>
              </a:r>
              <a:endParaRPr lang="sr-Latn-CS" b="1"/>
            </a:p>
          </p:txBody>
        </p:sp>
      </p:grpSp>
      <p:pic>
        <p:nvPicPr>
          <p:cNvPr id="21510" name="Picture 13" descr="http://images3.kurir.rs/slika-900x608/ljudsko-telo-anatomija-1358163696-2530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484313"/>
            <a:ext cx="3433762" cy="493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03952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1"/>
            <a:ext cx="9144000" cy="649408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indent="274638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sr-Latn-CS" sz="2400" dirty="0">
              <a:solidFill>
                <a:srgbClr val="FFFFCC"/>
              </a:solidFill>
            </a:endParaRPr>
          </a:p>
          <a:p>
            <a:pPr eaLnBrk="1" hangingPunct="1"/>
            <a:endParaRPr lang="en-US" sz="2400" dirty="0"/>
          </a:p>
          <a:p>
            <a:pPr algn="ctr" eaLnBrk="1" hangingPunct="1"/>
            <a:r>
              <a:rPr lang="sr-Cyrl-CS" sz="3200" b="1" dirty="0"/>
              <a:t>Храна</a:t>
            </a:r>
            <a:r>
              <a:rPr lang="en-US" sz="3200" b="1" dirty="0"/>
              <a:t> </a:t>
            </a:r>
            <a:r>
              <a:rPr lang="sr-Cyrl-CS" sz="3200" b="1" dirty="0"/>
              <a:t>човеку</a:t>
            </a:r>
            <a:r>
              <a:rPr lang="en-US" sz="3200" b="1" dirty="0"/>
              <a:t> </a:t>
            </a:r>
            <a:r>
              <a:rPr lang="sr-Cyrl-CS" sz="3200" b="1" dirty="0"/>
              <a:t>обезбеђује</a:t>
            </a:r>
            <a:r>
              <a:rPr lang="en-US" sz="3200" b="1" dirty="0"/>
              <a:t>:</a:t>
            </a:r>
          </a:p>
          <a:p>
            <a:pPr eaLnBrk="1" hangingPunct="1"/>
            <a:endParaRPr lang="en-US" sz="2400" dirty="0"/>
          </a:p>
          <a:p>
            <a:pPr eaLnBrk="1" hangingPunct="1"/>
            <a:r>
              <a:rPr lang="sr-Cyrl-CS" sz="2400" dirty="0"/>
              <a:t>1. структуру</a:t>
            </a:r>
            <a:r>
              <a:rPr lang="en-US" sz="2400" dirty="0"/>
              <a:t> </a:t>
            </a:r>
            <a:r>
              <a:rPr lang="sr-Cyrl-CS" sz="2400" dirty="0"/>
              <a:t>организма</a:t>
            </a:r>
            <a:r>
              <a:rPr lang="en-US" sz="2400" dirty="0"/>
              <a:t> (</a:t>
            </a:r>
            <a:r>
              <a:rPr lang="sr-Cyrl-CS" sz="2400" dirty="0"/>
              <a:t>изградњу</a:t>
            </a:r>
            <a:r>
              <a:rPr lang="en-US" sz="2400" dirty="0"/>
              <a:t> </a:t>
            </a:r>
            <a:r>
              <a:rPr lang="sr-Cyrl-CS" sz="2400" dirty="0"/>
              <a:t>ћелија</a:t>
            </a:r>
            <a:r>
              <a:rPr lang="en-US" sz="2400" dirty="0"/>
              <a:t> </a:t>
            </a:r>
            <a:r>
              <a:rPr lang="sr-Cyrl-CS" sz="2400" dirty="0"/>
              <a:t>и</a:t>
            </a:r>
            <a:r>
              <a:rPr lang="en-US" sz="2400" dirty="0"/>
              <a:t> </a:t>
            </a:r>
            <a:r>
              <a:rPr lang="sr-Cyrl-CS" sz="2400" dirty="0"/>
              <a:t>ткива</a:t>
            </a:r>
            <a:r>
              <a:rPr lang="en-US" sz="2400" dirty="0"/>
              <a:t>, </a:t>
            </a:r>
            <a:r>
              <a:rPr lang="sr-Cyrl-CS" sz="2400" dirty="0"/>
              <a:t>раст</a:t>
            </a:r>
            <a:r>
              <a:rPr lang="en-US" sz="2400" dirty="0"/>
              <a:t>, </a:t>
            </a:r>
            <a:r>
              <a:rPr lang="sr-Cyrl-CS" sz="2400" dirty="0"/>
              <a:t>развој</a:t>
            </a:r>
            <a:r>
              <a:rPr lang="en-US" sz="2400" dirty="0"/>
              <a:t> </a:t>
            </a:r>
            <a:r>
              <a:rPr lang="sr-Cyrl-CS" sz="2400" dirty="0"/>
              <a:t>и</a:t>
            </a:r>
            <a:r>
              <a:rPr lang="en-US" sz="2400" dirty="0"/>
              <a:t>    </a:t>
            </a:r>
            <a:r>
              <a:rPr lang="sr-Cyrl-CS" sz="2400" dirty="0"/>
              <a:t>регенерацију</a:t>
            </a:r>
            <a:r>
              <a:rPr lang="en-US" sz="2400" dirty="0"/>
              <a:t>) </a:t>
            </a:r>
            <a:r>
              <a:rPr lang="sr-Cyrl-CS" sz="2400" dirty="0"/>
              <a:t>и</a:t>
            </a:r>
            <a:r>
              <a:rPr lang="sr-Latn-CS" sz="2400" dirty="0"/>
              <a:t>	</a:t>
            </a:r>
            <a:endParaRPr lang="en-US" sz="2400" dirty="0"/>
          </a:p>
          <a:p>
            <a:pPr eaLnBrk="1" hangingPunct="1"/>
            <a:r>
              <a:rPr lang="sr-Cyrl-CS" sz="2400" dirty="0"/>
              <a:t>2. функцију</a:t>
            </a:r>
            <a:r>
              <a:rPr lang="en-US" sz="2400" dirty="0"/>
              <a:t> </a:t>
            </a:r>
            <a:r>
              <a:rPr lang="sr-Cyrl-CS" sz="2400" dirty="0"/>
              <a:t>организма</a:t>
            </a:r>
            <a:r>
              <a:rPr lang="en-US" sz="2400" dirty="0"/>
              <a:t> (</a:t>
            </a:r>
            <a:r>
              <a:rPr lang="sr-Cyrl-CS" sz="2400" dirty="0"/>
              <a:t>енергетску</a:t>
            </a:r>
            <a:r>
              <a:rPr lang="en-US" sz="2400" dirty="0"/>
              <a:t>, </a:t>
            </a:r>
            <a:r>
              <a:rPr lang="sr-Cyrl-CS" sz="2400" dirty="0"/>
              <a:t>метаболичко</a:t>
            </a:r>
            <a:r>
              <a:rPr lang="en-US" sz="2400" dirty="0"/>
              <a:t>-</a:t>
            </a:r>
            <a:r>
              <a:rPr lang="sr-Cyrl-CS" sz="2400" dirty="0"/>
              <a:t>регулаторну</a:t>
            </a:r>
            <a:r>
              <a:rPr lang="en-US" sz="2400" dirty="0"/>
              <a:t> </a:t>
            </a:r>
            <a:r>
              <a:rPr lang="sr-Cyrl-CS" sz="2400" dirty="0"/>
              <a:t>и</a:t>
            </a:r>
            <a:r>
              <a:rPr lang="en-US" sz="2400" dirty="0"/>
              <a:t> </a:t>
            </a:r>
            <a:r>
              <a:rPr lang="sr-Cyrl-CS" sz="2400" dirty="0"/>
              <a:t>заштитну</a:t>
            </a:r>
            <a:r>
              <a:rPr lang="en-US" sz="2400" dirty="0"/>
              <a:t>).</a:t>
            </a:r>
          </a:p>
          <a:p>
            <a:pPr eaLnBrk="1" hangingPunct="1"/>
            <a:endParaRPr lang="en-US" sz="2400" dirty="0"/>
          </a:p>
          <a:p>
            <a:pPr eaLnBrk="1" hangingPunct="1"/>
            <a:r>
              <a:rPr lang="sr-Cyrl-CS" sz="2400" dirty="0"/>
              <a:t>Добро</a:t>
            </a:r>
            <a:r>
              <a:rPr lang="en-US" sz="2400" dirty="0"/>
              <a:t> </a:t>
            </a:r>
            <a:r>
              <a:rPr lang="sr-Cyrl-CS" sz="2400" dirty="0"/>
              <a:t>здравље</a:t>
            </a:r>
            <a:r>
              <a:rPr lang="en-US" sz="2400" dirty="0"/>
              <a:t> </a:t>
            </a:r>
            <a:r>
              <a:rPr lang="sr-Cyrl-CS" sz="2400" dirty="0"/>
              <a:t>и</a:t>
            </a:r>
            <a:r>
              <a:rPr lang="en-US" sz="2400" dirty="0"/>
              <a:t> </a:t>
            </a:r>
            <a:r>
              <a:rPr lang="sr-Cyrl-CS" sz="2400" dirty="0"/>
              <a:t>заштиту</a:t>
            </a:r>
            <a:r>
              <a:rPr lang="en-US" sz="2400" dirty="0"/>
              <a:t> </a:t>
            </a:r>
            <a:r>
              <a:rPr lang="sr-Cyrl-CS" sz="2400" dirty="0"/>
              <a:t>од</a:t>
            </a:r>
            <a:r>
              <a:rPr lang="en-US" sz="2400" dirty="0"/>
              <a:t> </a:t>
            </a:r>
            <a:r>
              <a:rPr lang="sr-Cyrl-CS" sz="2400" dirty="0"/>
              <a:t>болести</a:t>
            </a:r>
            <a:r>
              <a:rPr lang="en-US" sz="2400" dirty="0"/>
              <a:t> </a:t>
            </a:r>
            <a:r>
              <a:rPr lang="sr-Cyrl-CS" sz="2400" dirty="0"/>
              <a:t>пружа</a:t>
            </a:r>
            <a:r>
              <a:rPr lang="en-US" sz="2400" dirty="0"/>
              <a:t> </a:t>
            </a:r>
            <a:r>
              <a:rPr lang="sr-Cyrl-CS" sz="2400" dirty="0"/>
              <a:t>само</a:t>
            </a:r>
            <a:r>
              <a:rPr lang="en-US" sz="2400" dirty="0"/>
              <a:t> </a:t>
            </a:r>
            <a:r>
              <a:rPr lang="sr-Cyrl-CS" sz="2400" dirty="0"/>
              <a:t>избалансирана,</a:t>
            </a:r>
            <a:r>
              <a:rPr lang="en-US" sz="2400" dirty="0"/>
              <a:t> </a:t>
            </a:r>
            <a:r>
              <a:rPr lang="sr-Cyrl-CS" sz="2400" dirty="0"/>
              <a:t>мешовита,</a:t>
            </a:r>
            <a:r>
              <a:rPr lang="en-US" sz="2400" dirty="0"/>
              <a:t> </a:t>
            </a:r>
            <a:r>
              <a:rPr lang="sr-Cyrl-CS" sz="2400" dirty="0"/>
              <a:t>исхрана</a:t>
            </a:r>
            <a:r>
              <a:rPr lang="en-US" sz="2400" dirty="0"/>
              <a:t> </a:t>
            </a:r>
            <a:r>
              <a:rPr lang="sr-Cyrl-CS" sz="2400" dirty="0"/>
              <a:t>која</a:t>
            </a:r>
            <a:r>
              <a:rPr lang="en-US" sz="2400" dirty="0"/>
              <a:t> </a:t>
            </a:r>
            <a:r>
              <a:rPr lang="sr-Cyrl-CS" sz="2400" dirty="0"/>
              <a:t>садржи</a:t>
            </a:r>
            <a:r>
              <a:rPr lang="en-US" sz="2400" dirty="0"/>
              <a:t> </a:t>
            </a:r>
            <a:r>
              <a:rPr lang="sr-Cyrl-CS" sz="2400" dirty="0"/>
              <a:t>све</a:t>
            </a:r>
            <a:r>
              <a:rPr lang="en-US" sz="2400" dirty="0"/>
              <a:t> </a:t>
            </a:r>
            <a:r>
              <a:rPr lang="sr-Cyrl-CS" sz="2400" dirty="0"/>
              <a:t>потребне</a:t>
            </a:r>
            <a:r>
              <a:rPr lang="en-US" sz="2400" dirty="0"/>
              <a:t> </a:t>
            </a:r>
            <a:r>
              <a:rPr lang="sr-Cyrl-CS" sz="2400" dirty="0"/>
              <a:t>макро и микронутријенте</a:t>
            </a:r>
            <a:r>
              <a:rPr lang="en-US" sz="2400" dirty="0"/>
              <a:t> </a:t>
            </a:r>
            <a:r>
              <a:rPr lang="sr-Cyrl-CS" sz="2400" dirty="0"/>
              <a:t>и</a:t>
            </a:r>
            <a:r>
              <a:rPr lang="en-US" sz="2400" dirty="0"/>
              <a:t> </a:t>
            </a:r>
            <a:r>
              <a:rPr lang="sr-Cyrl-CS" sz="2400" dirty="0"/>
              <a:t>која</a:t>
            </a:r>
            <a:r>
              <a:rPr lang="en-US" sz="2400" dirty="0"/>
              <a:t> </a:t>
            </a:r>
            <a:r>
              <a:rPr lang="sr-Cyrl-CS" sz="2400" dirty="0"/>
              <a:t>је</a:t>
            </a:r>
            <a:r>
              <a:rPr lang="en-US" sz="2400" dirty="0"/>
              <a:t>:</a:t>
            </a:r>
          </a:p>
          <a:p>
            <a:pPr eaLnBrk="1" hangingPunct="1"/>
            <a:endParaRPr lang="en-US" sz="2400" dirty="0"/>
          </a:p>
          <a:p>
            <a:pPr eaLnBrk="1" hangingPunct="1">
              <a:buFont typeface="Arial" charset="0"/>
              <a:buAutoNum type="arabicPeriod"/>
            </a:pPr>
            <a:r>
              <a:rPr lang="sr-Cyrl-CS" sz="2400" dirty="0"/>
              <a:t>квантитативно</a:t>
            </a:r>
            <a:r>
              <a:rPr lang="en-US" sz="2400" dirty="0"/>
              <a:t> </a:t>
            </a:r>
            <a:r>
              <a:rPr lang="sr-Cyrl-CS" sz="2400" dirty="0"/>
              <a:t>довољна</a:t>
            </a:r>
          </a:p>
          <a:p>
            <a:pPr eaLnBrk="1" hangingPunct="1">
              <a:buFont typeface="Arial" charset="0"/>
              <a:buAutoNum type="arabicPeriod"/>
            </a:pPr>
            <a:r>
              <a:rPr lang="sr-Cyrl-CS" sz="2400" dirty="0"/>
              <a:t>квалитативно</a:t>
            </a:r>
            <a:r>
              <a:rPr lang="en-US" sz="2400" dirty="0"/>
              <a:t> </a:t>
            </a:r>
            <a:r>
              <a:rPr lang="sr-Cyrl-CS" sz="2400" dirty="0"/>
              <a:t>задовољавајућа</a:t>
            </a:r>
            <a:r>
              <a:rPr lang="en-US" sz="2400" dirty="0"/>
              <a:t> </a:t>
            </a:r>
            <a:r>
              <a:rPr lang="sr-Cyrl-CS" sz="2400" dirty="0"/>
              <a:t>и</a:t>
            </a:r>
            <a:endParaRPr lang="en-US" sz="2400" dirty="0"/>
          </a:p>
          <a:p>
            <a:pPr eaLnBrk="1" hangingPunct="1">
              <a:buFont typeface="Arial" charset="0"/>
              <a:buAutoNum type="arabicPeriod"/>
            </a:pPr>
            <a:r>
              <a:rPr lang="sr-Cyrl-CS" sz="2400" dirty="0"/>
              <a:t>здравствено безбедна</a:t>
            </a:r>
            <a:r>
              <a:rPr lang="en-US" sz="2400" dirty="0"/>
              <a:t>.</a:t>
            </a:r>
          </a:p>
          <a:p>
            <a:pPr eaLnBrk="1" hangingPunct="1">
              <a:buFont typeface="Arial" charset="0"/>
              <a:buAutoNum type="arabicPeriod"/>
            </a:pPr>
            <a:endParaRPr lang="en-US" sz="2400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886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ChangeArrowheads="1"/>
          </p:cNvSpPr>
          <p:nvPr/>
        </p:nvSpPr>
        <p:spPr bwMode="auto">
          <a:xfrm>
            <a:off x="0" y="0"/>
            <a:ext cx="8915400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2800" dirty="0"/>
              <a:t>Храну</a:t>
            </a:r>
            <a:r>
              <a:rPr lang="sr-Latn-CS" sz="2800" dirty="0"/>
              <a:t> </a:t>
            </a:r>
            <a:r>
              <a:rPr lang="sr-Cyrl-CS" sz="2800" dirty="0"/>
              <a:t>чине</a:t>
            </a:r>
            <a:r>
              <a:rPr lang="sr-Latn-CS" sz="2800" dirty="0"/>
              <a:t> </a:t>
            </a:r>
            <a:r>
              <a:rPr lang="sr-Cyrl-CS" sz="2800" dirty="0"/>
              <a:t>комбинације</a:t>
            </a:r>
            <a:r>
              <a:rPr lang="sr-Latn-CS" sz="2800" dirty="0"/>
              <a:t> </a:t>
            </a:r>
            <a:r>
              <a:rPr lang="sr-Cyrl-CS" sz="2800" dirty="0"/>
              <a:t>намирница</a:t>
            </a:r>
            <a:r>
              <a:rPr lang="sr-Latn-CS" sz="2800" dirty="0"/>
              <a:t>, </a:t>
            </a:r>
            <a:r>
              <a:rPr lang="sr-Cyrl-CS" sz="2800" dirty="0"/>
              <a:t>било</a:t>
            </a:r>
            <a:r>
              <a:rPr lang="sr-Latn-CS" sz="2800" dirty="0"/>
              <a:t> </a:t>
            </a:r>
            <a:r>
              <a:rPr lang="sr-Cyrl-CS" sz="2800" dirty="0"/>
              <a:t>да</a:t>
            </a:r>
            <a:r>
              <a:rPr lang="sr-Latn-CS" sz="2800" dirty="0"/>
              <a:t> </a:t>
            </a:r>
            <a:r>
              <a:rPr lang="sr-Cyrl-CS" sz="2800" dirty="0"/>
              <a:t>су</a:t>
            </a:r>
            <a:r>
              <a:rPr lang="sr-Latn-CS" sz="2800" dirty="0"/>
              <a:t> </a:t>
            </a:r>
            <a:r>
              <a:rPr lang="sr-Cyrl-CS" sz="2800" dirty="0"/>
              <a:t>у</a:t>
            </a:r>
            <a:r>
              <a:rPr lang="sr-Latn-CS" sz="2800" dirty="0"/>
              <a:t> </a:t>
            </a:r>
            <a:r>
              <a:rPr lang="sr-Cyrl-CS" sz="2800" dirty="0"/>
              <a:t>прерађеном</a:t>
            </a:r>
            <a:r>
              <a:rPr lang="sr-Latn-CS" sz="2800" dirty="0"/>
              <a:t>, </a:t>
            </a:r>
            <a:r>
              <a:rPr lang="sr-Cyrl-CS" sz="2800" dirty="0"/>
              <a:t>непрерађеном</a:t>
            </a:r>
            <a:r>
              <a:rPr lang="sr-Latn-CS" sz="2800" dirty="0"/>
              <a:t> </a:t>
            </a:r>
            <a:r>
              <a:rPr lang="sr-Cyrl-CS" sz="2800" dirty="0"/>
              <a:t>или</a:t>
            </a:r>
            <a:r>
              <a:rPr lang="sr-Latn-CS" sz="2800" dirty="0"/>
              <a:t> </a:t>
            </a:r>
            <a:r>
              <a:rPr lang="sr-Cyrl-CS" sz="2800" dirty="0"/>
              <a:t>полупрерађеном</a:t>
            </a:r>
            <a:r>
              <a:rPr lang="sr-Latn-CS" sz="2800" dirty="0"/>
              <a:t> </a:t>
            </a:r>
            <a:r>
              <a:rPr lang="sr-Cyrl-CS" sz="2800" dirty="0"/>
              <a:t>стању</a:t>
            </a: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2800" dirty="0"/>
              <a:t>Храна</a:t>
            </a:r>
            <a:r>
              <a:rPr lang="sr-Latn-CS" sz="2800" dirty="0"/>
              <a:t> </a:t>
            </a:r>
            <a:r>
              <a:rPr lang="sr-Cyrl-CS" sz="2800" dirty="0"/>
              <a:t>је</a:t>
            </a:r>
            <a:r>
              <a:rPr lang="sr-Latn-CS" sz="2800" dirty="0"/>
              <a:t> </a:t>
            </a:r>
            <a:r>
              <a:rPr lang="sr-Cyrl-CS" sz="2800" dirty="0"/>
              <a:t>све</a:t>
            </a:r>
            <a:r>
              <a:rPr lang="sr-Latn-CS" sz="2800" dirty="0"/>
              <a:t> </a:t>
            </a:r>
            <a:r>
              <a:rPr lang="sr-Cyrl-CS" sz="2800" dirty="0"/>
              <a:t>оно</a:t>
            </a:r>
            <a:r>
              <a:rPr lang="sr-Latn-CS" sz="2800" dirty="0"/>
              <a:t> </a:t>
            </a:r>
            <a:r>
              <a:rPr lang="sr-Cyrl-CS" sz="2800" dirty="0"/>
              <a:t>што</a:t>
            </a:r>
            <a:r>
              <a:rPr lang="sr-Latn-CS" sz="2800" dirty="0"/>
              <a:t> </a:t>
            </a:r>
            <a:r>
              <a:rPr lang="sr-Cyrl-CS" sz="2800" dirty="0"/>
              <a:t>омогућава</a:t>
            </a:r>
            <a:r>
              <a:rPr lang="sr-Latn-CS" sz="2800" dirty="0"/>
              <a:t>  </a:t>
            </a:r>
            <a:r>
              <a:rPr lang="sr-Cyrl-CS" sz="2800" dirty="0"/>
              <a:t>нормално</a:t>
            </a:r>
            <a:r>
              <a:rPr lang="sr-Latn-CS" sz="2800" dirty="0"/>
              <a:t> </a:t>
            </a:r>
            <a:r>
              <a:rPr lang="sr-Cyrl-RS" sz="2800" dirty="0"/>
              <a:t>функционисање људског организма-одржавање живота, </a:t>
            </a:r>
            <a:r>
              <a:rPr lang="sr-Cyrl-CS" sz="2800" dirty="0" smtClean="0"/>
              <a:t>раст</a:t>
            </a:r>
            <a:r>
              <a:rPr lang="sr-Latn-CS" sz="2800" dirty="0" smtClean="0"/>
              <a:t> </a:t>
            </a:r>
            <a:r>
              <a:rPr lang="sr-Cyrl-CS" sz="2800" dirty="0"/>
              <a:t>и</a:t>
            </a:r>
            <a:r>
              <a:rPr lang="sr-Latn-CS" sz="2800" dirty="0"/>
              <a:t> </a:t>
            </a:r>
            <a:r>
              <a:rPr lang="sr-Cyrl-CS" sz="2800" dirty="0"/>
              <a:t>развој</a:t>
            </a:r>
            <a:endParaRPr lang="sr-Latn-CS" sz="2800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endParaRPr lang="sr-Latn-CS" sz="2800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endParaRPr lang="en-US" sz="3200" dirty="0"/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0" y="2971800"/>
            <a:ext cx="9144000" cy="388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 dirty="0">
                <a:solidFill>
                  <a:srgbClr val="A50021"/>
                </a:solidFill>
              </a:rPr>
              <a:t>Свака</a:t>
            </a:r>
            <a:r>
              <a:rPr lang="sr-Latn-CS" sz="3200" dirty="0">
                <a:solidFill>
                  <a:srgbClr val="A50021"/>
                </a:solidFill>
              </a:rPr>
              <a:t> </a:t>
            </a:r>
            <a:r>
              <a:rPr lang="sr-Cyrl-CS" sz="3200" dirty="0">
                <a:solidFill>
                  <a:srgbClr val="A50021"/>
                </a:solidFill>
              </a:rPr>
              <a:t>намирница</a:t>
            </a:r>
            <a:r>
              <a:rPr lang="sr-Latn-CS" sz="3200" dirty="0">
                <a:solidFill>
                  <a:srgbClr val="A50021"/>
                </a:solidFill>
              </a:rPr>
              <a:t> </a:t>
            </a:r>
            <a:r>
              <a:rPr lang="sr-Cyrl-CS" sz="3200" dirty="0">
                <a:solidFill>
                  <a:srgbClr val="A50021"/>
                </a:solidFill>
              </a:rPr>
              <a:t>је</a:t>
            </a:r>
            <a:r>
              <a:rPr lang="sr-Latn-CS" sz="3200" dirty="0">
                <a:solidFill>
                  <a:srgbClr val="A50021"/>
                </a:solidFill>
              </a:rPr>
              <a:t> </a:t>
            </a:r>
            <a:r>
              <a:rPr lang="sr-Cyrl-CS" sz="3200" dirty="0">
                <a:solidFill>
                  <a:srgbClr val="A50021"/>
                </a:solidFill>
              </a:rPr>
              <a:t>и</a:t>
            </a:r>
            <a:r>
              <a:rPr lang="sr-Latn-CS" sz="3200" dirty="0">
                <a:solidFill>
                  <a:srgbClr val="A50021"/>
                </a:solidFill>
              </a:rPr>
              <a:t> </a:t>
            </a:r>
            <a:r>
              <a:rPr lang="sr-Cyrl-CS" sz="3200" dirty="0">
                <a:solidFill>
                  <a:srgbClr val="A50021"/>
                </a:solidFill>
              </a:rPr>
              <a:t>храна</a:t>
            </a:r>
            <a:r>
              <a:rPr lang="sr-Latn-CS" sz="3200" dirty="0">
                <a:solidFill>
                  <a:srgbClr val="A50021"/>
                </a:solidFill>
              </a:rPr>
              <a:t>, </a:t>
            </a:r>
            <a:r>
              <a:rPr lang="sr-Cyrl-CS" sz="3200" dirty="0">
                <a:solidFill>
                  <a:srgbClr val="A50021"/>
                </a:solidFill>
              </a:rPr>
              <a:t>али</a:t>
            </a:r>
            <a:r>
              <a:rPr lang="sr-Latn-CS" sz="3200" dirty="0">
                <a:solidFill>
                  <a:srgbClr val="A50021"/>
                </a:solidFill>
              </a:rPr>
              <a:t> </a:t>
            </a:r>
            <a:r>
              <a:rPr lang="sr-Cyrl-CS" sz="3200" dirty="0">
                <a:solidFill>
                  <a:srgbClr val="A50021"/>
                </a:solidFill>
              </a:rPr>
              <a:t>ниједна</a:t>
            </a:r>
            <a:r>
              <a:rPr lang="sr-Latn-CS" sz="3200" dirty="0">
                <a:solidFill>
                  <a:srgbClr val="A50021"/>
                </a:solidFill>
              </a:rPr>
              <a:t> </a:t>
            </a:r>
            <a:r>
              <a:rPr lang="sr-Cyrl-RS" sz="3200" dirty="0">
                <a:solidFill>
                  <a:srgbClr val="A50021"/>
                </a:solidFill>
              </a:rPr>
              <a:t>појединачна </a:t>
            </a:r>
            <a:r>
              <a:rPr lang="sr-Cyrl-CS" sz="3200" dirty="0">
                <a:solidFill>
                  <a:srgbClr val="A50021"/>
                </a:solidFill>
              </a:rPr>
              <a:t>намирница</a:t>
            </a:r>
            <a:r>
              <a:rPr lang="sr-Latn-CS" sz="3200" dirty="0">
                <a:solidFill>
                  <a:srgbClr val="A50021"/>
                </a:solidFill>
              </a:rPr>
              <a:t> </a:t>
            </a:r>
            <a:r>
              <a:rPr lang="sr-Cyrl-CS" sz="3200" dirty="0">
                <a:solidFill>
                  <a:srgbClr val="A50021"/>
                </a:solidFill>
              </a:rPr>
              <a:t>сама</a:t>
            </a:r>
            <a:r>
              <a:rPr lang="sr-Latn-CS" sz="3200" dirty="0">
                <a:solidFill>
                  <a:srgbClr val="A50021"/>
                </a:solidFill>
              </a:rPr>
              <a:t> </a:t>
            </a:r>
            <a:r>
              <a:rPr lang="sr-Cyrl-CS" sz="3200" dirty="0">
                <a:solidFill>
                  <a:srgbClr val="A50021"/>
                </a:solidFill>
              </a:rPr>
              <a:t>не</a:t>
            </a:r>
            <a:r>
              <a:rPr lang="sr-Latn-CS" sz="3200" dirty="0">
                <a:solidFill>
                  <a:srgbClr val="A50021"/>
                </a:solidFill>
              </a:rPr>
              <a:t> </a:t>
            </a:r>
            <a:r>
              <a:rPr lang="sr-Cyrl-CS" sz="3200" dirty="0">
                <a:solidFill>
                  <a:srgbClr val="A50021"/>
                </a:solidFill>
              </a:rPr>
              <a:t>може</a:t>
            </a:r>
            <a:r>
              <a:rPr lang="sr-Latn-CS" sz="3200" dirty="0">
                <a:solidFill>
                  <a:srgbClr val="A50021"/>
                </a:solidFill>
              </a:rPr>
              <a:t> </a:t>
            </a:r>
            <a:r>
              <a:rPr lang="sr-Cyrl-CS" sz="3200" dirty="0">
                <a:solidFill>
                  <a:srgbClr val="A50021"/>
                </a:solidFill>
              </a:rPr>
              <a:t>да</a:t>
            </a:r>
            <a:r>
              <a:rPr lang="sr-Latn-CS" sz="3200" dirty="0">
                <a:solidFill>
                  <a:srgbClr val="A50021"/>
                </a:solidFill>
              </a:rPr>
              <a:t> </a:t>
            </a:r>
            <a:r>
              <a:rPr lang="sr-Cyrl-CS" sz="3200" dirty="0">
                <a:solidFill>
                  <a:srgbClr val="A50021"/>
                </a:solidFill>
              </a:rPr>
              <a:t>задовољи</a:t>
            </a:r>
            <a:r>
              <a:rPr lang="sr-Latn-CS" sz="3200" dirty="0">
                <a:solidFill>
                  <a:srgbClr val="A50021"/>
                </a:solidFill>
              </a:rPr>
              <a:t> </a:t>
            </a:r>
            <a:r>
              <a:rPr lang="sr-Cyrl-CS" sz="3200" dirty="0">
                <a:solidFill>
                  <a:srgbClr val="A50021"/>
                </a:solidFill>
              </a:rPr>
              <a:t>све</a:t>
            </a:r>
            <a:r>
              <a:rPr lang="sr-Latn-CS" sz="3200" dirty="0">
                <a:solidFill>
                  <a:srgbClr val="A50021"/>
                </a:solidFill>
              </a:rPr>
              <a:t> </a:t>
            </a:r>
            <a:r>
              <a:rPr lang="sr-Cyrl-CS" sz="3200" dirty="0">
                <a:solidFill>
                  <a:srgbClr val="A50021"/>
                </a:solidFill>
              </a:rPr>
              <a:t>потребе</a:t>
            </a:r>
            <a:r>
              <a:rPr lang="sr-Latn-CS" sz="3200" dirty="0">
                <a:solidFill>
                  <a:srgbClr val="A50021"/>
                </a:solidFill>
              </a:rPr>
              <a:t> </a:t>
            </a:r>
            <a:r>
              <a:rPr lang="sr-Cyrl-CS" sz="3200" dirty="0">
                <a:solidFill>
                  <a:srgbClr val="A50021"/>
                </a:solidFill>
              </a:rPr>
              <a:t>организма-нема комплетне намирнице</a:t>
            </a:r>
            <a:endParaRPr lang="en-US" sz="3200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686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0" y="0"/>
            <a:ext cx="9144000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r-Cyrl-CS" sz="4400" dirty="0"/>
              <a:t>Човек</a:t>
            </a:r>
            <a:r>
              <a:rPr lang="en-US" sz="4400" dirty="0"/>
              <a:t> </a:t>
            </a:r>
            <a:r>
              <a:rPr lang="sr-Cyrl-RS" sz="4400" dirty="0"/>
              <a:t>за исхрану </a:t>
            </a:r>
            <a:r>
              <a:rPr lang="sr-Cyrl-CS" sz="4400" dirty="0"/>
              <a:t>користи</a:t>
            </a:r>
            <a:r>
              <a:rPr lang="en-US" sz="4400" dirty="0"/>
              <a:t> </a:t>
            </a:r>
            <a:r>
              <a:rPr lang="sr-Cyrl-CS" sz="4400" dirty="0"/>
              <a:t>и</a:t>
            </a:r>
            <a:r>
              <a:rPr lang="en-US" sz="4400" dirty="0"/>
              <a:t> </a:t>
            </a:r>
            <a:r>
              <a:rPr lang="sr-Cyrl-CS" sz="4400" dirty="0"/>
              <a:t>намирнице</a:t>
            </a:r>
            <a:r>
              <a:rPr lang="en-US" sz="4400" dirty="0"/>
              <a:t> </a:t>
            </a:r>
            <a:r>
              <a:rPr lang="sr-Cyrl-CS" sz="4400" dirty="0"/>
              <a:t>биљног,</a:t>
            </a:r>
            <a:r>
              <a:rPr lang="en-US" sz="4400" dirty="0"/>
              <a:t> </a:t>
            </a:r>
            <a:r>
              <a:rPr lang="sr-Cyrl-CS" sz="4400" dirty="0"/>
              <a:t>животињског и минералног</a:t>
            </a:r>
            <a:r>
              <a:rPr lang="en-US" sz="4400" dirty="0"/>
              <a:t> </a:t>
            </a:r>
            <a:r>
              <a:rPr lang="sr-Cyrl-CS" sz="4400" dirty="0"/>
              <a:t>порекла</a:t>
            </a:r>
            <a:r>
              <a:rPr lang="en-US" sz="4400" dirty="0"/>
              <a:t> </a:t>
            </a:r>
            <a:r>
              <a:rPr lang="sr-Cyrl-RS" sz="4400" dirty="0"/>
              <a:t>-</a:t>
            </a:r>
            <a:r>
              <a:rPr lang="en-US" sz="4400" dirty="0"/>
              <a:t> </a:t>
            </a:r>
            <a:r>
              <a:rPr lang="sr-Cyrl-RS" sz="4400" dirty="0"/>
              <a:t>сваштојед</a:t>
            </a:r>
            <a:r>
              <a:rPr lang="sr-Cyrl-RS" sz="4400" dirty="0" smtClean="0"/>
              <a:t>=</a:t>
            </a:r>
            <a:r>
              <a:rPr lang="en-US" sz="4400" dirty="0" smtClean="0"/>
              <a:t> </a:t>
            </a:r>
            <a:r>
              <a:rPr lang="sr-Cyrl-CS" sz="4400" i="1" dirty="0" smtClean="0"/>
              <a:t>омнивор</a:t>
            </a:r>
            <a:endParaRPr lang="sr-Latn-CS" sz="4400" i="1" dirty="0"/>
          </a:p>
          <a:p>
            <a:endParaRPr lang="en-US" sz="3200" i="1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481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ChangeArrowheads="1"/>
          </p:cNvSpPr>
          <p:nvPr/>
        </p:nvSpPr>
        <p:spPr bwMode="auto">
          <a:xfrm>
            <a:off x="468313" y="1844675"/>
            <a:ext cx="8424862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 sz="3200"/>
              <a:t>У</a:t>
            </a:r>
            <a:r>
              <a:rPr lang="en-US" sz="3200"/>
              <a:t> </a:t>
            </a:r>
            <a:r>
              <a:rPr lang="sr-Cyrl-CS" sz="3200"/>
              <a:t>хемијском</a:t>
            </a:r>
            <a:r>
              <a:rPr lang="en-US" sz="3200"/>
              <a:t> </a:t>
            </a:r>
            <a:r>
              <a:rPr lang="sr-Cyrl-CS" sz="3200"/>
              <a:t>смислу</a:t>
            </a:r>
            <a:r>
              <a:rPr lang="en-US" sz="3200"/>
              <a:t> </a:t>
            </a:r>
            <a:r>
              <a:rPr lang="sr-Cyrl-CS" sz="3200"/>
              <a:t>намирнице</a:t>
            </a:r>
            <a:r>
              <a:rPr lang="en-US" sz="3200"/>
              <a:t> </a:t>
            </a:r>
            <a:r>
              <a:rPr lang="sr-Cyrl-CS" sz="3200"/>
              <a:t>су</a:t>
            </a:r>
            <a:r>
              <a:rPr lang="en-US" sz="3200"/>
              <a:t> </a:t>
            </a:r>
            <a:r>
              <a:rPr lang="sr-Cyrl-CS" sz="3200"/>
              <a:t>комбинације</a:t>
            </a:r>
            <a:r>
              <a:rPr lang="en-US" sz="3200"/>
              <a:t> </a:t>
            </a:r>
            <a:r>
              <a:rPr lang="sr-Cyrl-RS" sz="3200"/>
              <a:t>различитих </a:t>
            </a:r>
            <a:r>
              <a:rPr lang="sr-Cyrl-CS" sz="3200"/>
              <a:t>хранљивих</a:t>
            </a:r>
            <a:r>
              <a:rPr lang="en-US" sz="3200"/>
              <a:t> </a:t>
            </a:r>
            <a:r>
              <a:rPr lang="sr-Cyrl-CS" sz="3200"/>
              <a:t>материја</a:t>
            </a:r>
            <a:endParaRPr lang="sr-Latn-CS" sz="3200"/>
          </a:p>
          <a:p>
            <a:endParaRPr lang="en-US" sz="3200"/>
          </a:p>
          <a:p>
            <a:r>
              <a:rPr lang="sr-Cyrl-CS" sz="3200" b="1" i="1"/>
              <a:t>Физиолошка</a:t>
            </a:r>
            <a:r>
              <a:rPr lang="en-US" sz="3200" b="1" i="1"/>
              <a:t> </a:t>
            </a:r>
            <a:r>
              <a:rPr lang="sr-Cyrl-CS" sz="3200" b="1" i="1"/>
              <a:t>дефиниција</a:t>
            </a:r>
            <a:r>
              <a:rPr lang="en-US" sz="3200"/>
              <a:t>-</a:t>
            </a:r>
            <a:r>
              <a:rPr lang="sr-Cyrl-CS" sz="3200"/>
              <a:t>намирнице</a:t>
            </a:r>
            <a:r>
              <a:rPr lang="en-US" sz="3200"/>
              <a:t> </a:t>
            </a:r>
            <a:r>
              <a:rPr lang="sr-Cyrl-CS" sz="3200"/>
              <a:t>су</a:t>
            </a:r>
            <a:r>
              <a:rPr lang="en-US" sz="3200"/>
              <a:t> </a:t>
            </a:r>
            <a:r>
              <a:rPr lang="sr-Cyrl-CS" sz="3200"/>
              <a:t>углавном</a:t>
            </a:r>
            <a:r>
              <a:rPr lang="en-US" sz="3200"/>
              <a:t> </a:t>
            </a:r>
            <a:r>
              <a:rPr lang="sr-Cyrl-CS" sz="3200"/>
              <a:t>природни</a:t>
            </a:r>
            <a:r>
              <a:rPr lang="en-US" sz="3200"/>
              <a:t> </a:t>
            </a:r>
            <a:r>
              <a:rPr lang="sr-Cyrl-CS" sz="3200"/>
              <a:t>производи</a:t>
            </a:r>
            <a:r>
              <a:rPr lang="en-US" sz="3200"/>
              <a:t> </a:t>
            </a:r>
            <a:r>
              <a:rPr lang="sr-Cyrl-CS" sz="3200"/>
              <a:t>сложеног хемијског</a:t>
            </a:r>
            <a:r>
              <a:rPr lang="en-US" sz="3200"/>
              <a:t> </a:t>
            </a:r>
            <a:r>
              <a:rPr lang="sr-Cyrl-CS" sz="3200"/>
              <a:t>састава</a:t>
            </a:r>
            <a:r>
              <a:rPr lang="en-US" sz="3200"/>
              <a:t>, </a:t>
            </a:r>
            <a:r>
              <a:rPr lang="sr-Cyrl-CS" sz="3200"/>
              <a:t>које</a:t>
            </a:r>
            <a:r>
              <a:rPr lang="en-US" sz="3200"/>
              <a:t> </a:t>
            </a:r>
            <a:r>
              <a:rPr lang="sr-Cyrl-CS" sz="3200"/>
              <a:t>у</a:t>
            </a:r>
            <a:r>
              <a:rPr lang="en-US" sz="3200"/>
              <a:t> </a:t>
            </a:r>
            <a:r>
              <a:rPr lang="sr-Cyrl-CS" sz="3200"/>
              <a:t>одговарајућим</a:t>
            </a:r>
            <a:r>
              <a:rPr lang="en-US" sz="3200"/>
              <a:t> </a:t>
            </a:r>
            <a:r>
              <a:rPr lang="sr-Cyrl-CS" sz="3200"/>
              <a:t>односима</a:t>
            </a:r>
            <a:r>
              <a:rPr lang="en-US" sz="3200"/>
              <a:t> </a:t>
            </a:r>
            <a:r>
              <a:rPr lang="sr-Cyrl-CS" sz="3200"/>
              <a:t>са</a:t>
            </a:r>
            <a:r>
              <a:rPr lang="en-US" sz="3200"/>
              <a:t> </a:t>
            </a:r>
            <a:r>
              <a:rPr lang="sr-Cyrl-CS" sz="3200"/>
              <a:t>другим</a:t>
            </a:r>
            <a:r>
              <a:rPr lang="en-US" sz="3200"/>
              <a:t> </a:t>
            </a:r>
            <a:r>
              <a:rPr lang="sr-Cyrl-CS" sz="3200"/>
              <a:t>намирницама</a:t>
            </a:r>
            <a:r>
              <a:rPr lang="en-US" sz="3200"/>
              <a:t> </a:t>
            </a:r>
            <a:r>
              <a:rPr lang="sr-Cyrl-CS" sz="3200"/>
              <a:t>обезбеђују</a:t>
            </a:r>
            <a:r>
              <a:rPr lang="en-US" sz="3200"/>
              <a:t> </a:t>
            </a:r>
            <a:r>
              <a:rPr lang="sr-Cyrl-CS" sz="3200"/>
              <a:t>нормалан</a:t>
            </a:r>
            <a:r>
              <a:rPr lang="en-US" sz="3200"/>
              <a:t> </a:t>
            </a:r>
            <a:r>
              <a:rPr lang="sr-Cyrl-CS" sz="3200"/>
              <a:t>живот</a:t>
            </a:r>
            <a:r>
              <a:rPr lang="en-US" sz="3200"/>
              <a:t> </a:t>
            </a:r>
            <a:r>
              <a:rPr lang="sr-Cyrl-CS" sz="3200"/>
              <a:t>јединке.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xmlns="" val="309773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457200" y="1600200"/>
            <a:ext cx="822960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/>
              <a:t>Под</a:t>
            </a:r>
            <a:r>
              <a:rPr lang="sr-Latn-CS" sz="3200"/>
              <a:t> </a:t>
            </a:r>
            <a:r>
              <a:rPr lang="sr-Cyrl-CS" sz="3200"/>
              <a:t>намирницама</a:t>
            </a:r>
            <a:r>
              <a:rPr lang="sr-Latn-CS" sz="3200"/>
              <a:t> </a:t>
            </a:r>
            <a:r>
              <a:rPr lang="sr-Cyrl-CS" sz="3200"/>
              <a:t>подразумева</a:t>
            </a:r>
            <a:r>
              <a:rPr lang="sr-Latn-CS" sz="3200"/>
              <a:t> </a:t>
            </a:r>
            <a:r>
              <a:rPr lang="sr-Cyrl-CS" sz="3200"/>
              <a:t>се</a:t>
            </a:r>
            <a:r>
              <a:rPr lang="sr-Latn-CS" sz="3200"/>
              <a:t> </a:t>
            </a:r>
            <a:r>
              <a:rPr lang="sr-Cyrl-CS" sz="3200"/>
              <a:t>све</a:t>
            </a:r>
            <a:r>
              <a:rPr lang="sr-Latn-CS" sz="3200"/>
              <a:t> </a:t>
            </a:r>
            <a:r>
              <a:rPr lang="sr-Cyrl-CS" sz="3200"/>
              <a:t>што</a:t>
            </a:r>
            <a:r>
              <a:rPr lang="sr-Latn-CS" sz="3200"/>
              <a:t> </a:t>
            </a:r>
            <a:r>
              <a:rPr lang="sr-Cyrl-CS" sz="3200"/>
              <a:t>се</a:t>
            </a:r>
            <a:r>
              <a:rPr lang="sr-Latn-CS" sz="3200"/>
              <a:t> </a:t>
            </a:r>
            <a:r>
              <a:rPr lang="sr-Cyrl-CS" sz="3200"/>
              <a:t>употребљава</a:t>
            </a:r>
            <a:r>
              <a:rPr lang="sr-Latn-CS" sz="3200"/>
              <a:t> </a:t>
            </a:r>
            <a:r>
              <a:rPr lang="sr-Cyrl-CS" sz="3200"/>
              <a:t>за</a:t>
            </a:r>
            <a:r>
              <a:rPr lang="sr-Latn-CS" sz="3200"/>
              <a:t> </a:t>
            </a:r>
            <a:r>
              <a:rPr lang="sr-Cyrl-CS" sz="3200"/>
              <a:t>храну</a:t>
            </a:r>
            <a:r>
              <a:rPr lang="sr-Latn-CS" sz="3200"/>
              <a:t> </a:t>
            </a:r>
            <a:r>
              <a:rPr lang="sr-Cyrl-CS" sz="3200"/>
              <a:t>или</a:t>
            </a:r>
            <a:r>
              <a:rPr lang="sr-Latn-CS" sz="3200"/>
              <a:t> </a:t>
            </a:r>
            <a:r>
              <a:rPr lang="sr-Cyrl-CS" sz="3200"/>
              <a:t>пиће</a:t>
            </a:r>
            <a:r>
              <a:rPr lang="sr-Latn-CS" sz="3200"/>
              <a:t> </a:t>
            </a:r>
            <a:r>
              <a:rPr lang="sr-Cyrl-CS" sz="3200"/>
              <a:t>у</a:t>
            </a:r>
            <a:r>
              <a:rPr lang="sr-Latn-CS" sz="3200"/>
              <a:t> </a:t>
            </a:r>
            <a:r>
              <a:rPr lang="sr-Cyrl-CS" sz="3200"/>
              <a:t>прерађеном</a:t>
            </a:r>
            <a:r>
              <a:rPr lang="sr-Latn-CS" sz="3200"/>
              <a:t> </a:t>
            </a:r>
            <a:r>
              <a:rPr lang="sr-Cyrl-CS" sz="3200"/>
              <a:t>или</a:t>
            </a:r>
            <a:r>
              <a:rPr lang="sr-Latn-CS" sz="3200"/>
              <a:t> </a:t>
            </a:r>
            <a:r>
              <a:rPr lang="sr-Cyrl-CS" sz="3200"/>
              <a:t>непрерађеном</a:t>
            </a:r>
            <a:r>
              <a:rPr lang="sr-Latn-CS" sz="3200"/>
              <a:t> </a:t>
            </a:r>
            <a:r>
              <a:rPr lang="sr-Cyrl-CS" sz="3200"/>
              <a:t>стању</a:t>
            </a:r>
            <a:endParaRPr lang="sr-Latn-CS" sz="320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2800"/>
              <a:t>и</a:t>
            </a:r>
            <a:r>
              <a:rPr lang="sr-Latn-CS" sz="2800"/>
              <a:t> </a:t>
            </a:r>
            <a:r>
              <a:rPr lang="sr-Cyrl-CS" sz="2800"/>
              <a:t>вода</a:t>
            </a:r>
            <a:r>
              <a:rPr lang="sr-Latn-CS" sz="2800"/>
              <a:t> </a:t>
            </a:r>
            <a:endParaRPr lang="sr-Cyrl-RS" sz="280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2800"/>
              <a:t>и</a:t>
            </a:r>
            <a:r>
              <a:rPr lang="sr-Latn-CS" sz="2800"/>
              <a:t> </a:t>
            </a:r>
            <a:r>
              <a:rPr lang="sr-Cyrl-CS" sz="2800"/>
              <a:t>сировине</a:t>
            </a:r>
            <a:r>
              <a:rPr lang="sr-Latn-CS" sz="2800"/>
              <a:t> </a:t>
            </a:r>
            <a:r>
              <a:rPr lang="sr-Cyrl-CS" sz="2800"/>
              <a:t>за</a:t>
            </a:r>
            <a:r>
              <a:rPr lang="sr-Latn-CS" sz="2800"/>
              <a:t> </a:t>
            </a:r>
            <a:r>
              <a:rPr lang="sr-Cyrl-CS" sz="2800"/>
              <a:t>производњу</a:t>
            </a:r>
            <a:r>
              <a:rPr lang="sr-Latn-CS" sz="2800"/>
              <a:t> </a:t>
            </a:r>
            <a:r>
              <a:rPr lang="sr-Cyrl-CS" sz="2800"/>
              <a:t>намирница</a:t>
            </a:r>
            <a:r>
              <a:rPr lang="sr-Latn-CS" sz="2800"/>
              <a:t>, </a:t>
            </a:r>
            <a:endParaRPr lang="sr-Cyrl-RS" sz="280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2800"/>
              <a:t>зачини</a:t>
            </a:r>
            <a:r>
              <a:rPr lang="sr-Latn-CS" sz="2800"/>
              <a:t>, </a:t>
            </a:r>
            <a:endParaRPr lang="sr-Cyrl-RS" sz="280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2800"/>
              <a:t>адитиви</a:t>
            </a:r>
            <a:endParaRPr lang="sr-Latn-CS" sz="280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352511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395288" y="765175"/>
            <a:ext cx="4076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CS" sz="3200" b="1" u="sng"/>
              <a:t>Поделе</a:t>
            </a:r>
            <a:r>
              <a:rPr lang="sr-Latn-CS" sz="3200" b="1" u="sng"/>
              <a:t> </a:t>
            </a:r>
            <a:r>
              <a:rPr lang="sr-Cyrl-CS" sz="3200" b="1" u="sng"/>
              <a:t>намирница</a:t>
            </a:r>
            <a:endParaRPr lang="en-US" sz="3200" b="1" u="sng">
              <a:solidFill>
                <a:srgbClr val="A50021"/>
              </a:solidFill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468313" y="1458913"/>
            <a:ext cx="8229600" cy="434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/>
              <a:t>Пореклу</a:t>
            </a:r>
            <a:r>
              <a:rPr lang="sr-Latn-CS" sz="3200"/>
              <a:t> (</a:t>
            </a:r>
            <a:r>
              <a:rPr lang="sr-Cyrl-CS" sz="3200"/>
              <a:t>биљне</a:t>
            </a:r>
            <a:r>
              <a:rPr lang="sr-Latn-CS" sz="3200"/>
              <a:t>, </a:t>
            </a:r>
            <a:r>
              <a:rPr lang="sr-Cyrl-CS" sz="3200"/>
              <a:t>животињске</a:t>
            </a:r>
            <a:r>
              <a:rPr lang="sr-Latn-CS" sz="3200"/>
              <a:t>, </a:t>
            </a:r>
            <a:r>
              <a:rPr lang="sr-Cyrl-CS" sz="3200"/>
              <a:t>минералне</a:t>
            </a:r>
            <a:r>
              <a:rPr lang="sr-Latn-CS" sz="3200"/>
              <a:t>)</a:t>
            </a: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/>
              <a:t>Саставу</a:t>
            </a:r>
            <a:r>
              <a:rPr lang="sr-Latn-CS" sz="3200"/>
              <a:t> (</a:t>
            </a:r>
            <a:r>
              <a:rPr lang="sr-Cyrl-CS" sz="3200"/>
              <a:t>просте</a:t>
            </a:r>
            <a:r>
              <a:rPr lang="sr-Latn-CS" sz="3200"/>
              <a:t>, </a:t>
            </a:r>
            <a:r>
              <a:rPr lang="sr-Cyrl-CS" sz="3200"/>
              <a:t>сложене</a:t>
            </a:r>
            <a:r>
              <a:rPr lang="sr-Latn-CS" sz="3200"/>
              <a:t>)</a:t>
            </a: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/>
              <a:t>Улози</a:t>
            </a:r>
            <a:r>
              <a:rPr lang="sr-Latn-CS" sz="3200"/>
              <a:t> </a:t>
            </a:r>
            <a:r>
              <a:rPr lang="sr-Cyrl-CS" sz="3200"/>
              <a:t>у</a:t>
            </a:r>
            <a:r>
              <a:rPr lang="sr-Latn-CS" sz="3200"/>
              <a:t> </a:t>
            </a:r>
            <a:r>
              <a:rPr lang="sr-Cyrl-CS" sz="3200"/>
              <a:t>организму</a:t>
            </a:r>
            <a:r>
              <a:rPr lang="sr-Latn-CS" sz="3200"/>
              <a:t> (</a:t>
            </a:r>
            <a:r>
              <a:rPr lang="sr-Cyrl-CS" sz="3200"/>
              <a:t>енергетске</a:t>
            </a:r>
            <a:r>
              <a:rPr lang="sr-Latn-CS" sz="3200"/>
              <a:t>, </a:t>
            </a:r>
            <a:r>
              <a:rPr lang="sr-Cyrl-CS" sz="3200"/>
              <a:t>градивне</a:t>
            </a:r>
            <a:r>
              <a:rPr lang="sr-Latn-CS" sz="3200"/>
              <a:t>, </a:t>
            </a:r>
            <a:r>
              <a:rPr lang="sr-Cyrl-CS" sz="3200"/>
              <a:t>заштитне</a:t>
            </a:r>
            <a:r>
              <a:rPr lang="sr-Latn-CS" sz="3200"/>
              <a:t>)</a:t>
            </a: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/>
              <a:t>Физичком</a:t>
            </a:r>
            <a:r>
              <a:rPr lang="sr-Latn-CS" sz="3200"/>
              <a:t> </a:t>
            </a:r>
            <a:r>
              <a:rPr lang="sr-Cyrl-CS" sz="3200"/>
              <a:t>стању</a:t>
            </a:r>
            <a:r>
              <a:rPr lang="sr-Latn-CS" sz="3200"/>
              <a:t> (</a:t>
            </a:r>
            <a:r>
              <a:rPr lang="sr-Cyrl-CS" sz="3200"/>
              <a:t>течне</a:t>
            </a:r>
            <a:r>
              <a:rPr lang="sr-Latn-CS" sz="3200"/>
              <a:t>, </a:t>
            </a:r>
            <a:r>
              <a:rPr lang="sr-Cyrl-CS" sz="3200"/>
              <a:t>чврсте</a:t>
            </a:r>
            <a:r>
              <a:rPr lang="sr-Latn-CS" sz="3200"/>
              <a:t>, </a:t>
            </a:r>
            <a:r>
              <a:rPr lang="sr-Cyrl-CS" sz="3200"/>
              <a:t>получврсте</a:t>
            </a:r>
            <a:r>
              <a:rPr lang="sr-Latn-CS" sz="3200"/>
              <a:t>)</a:t>
            </a: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/>
              <a:t>Степену</a:t>
            </a:r>
            <a:r>
              <a:rPr lang="sr-Latn-CS" sz="3200"/>
              <a:t> </a:t>
            </a:r>
            <a:r>
              <a:rPr lang="sr-Cyrl-CS" sz="3200"/>
              <a:t>обрађености</a:t>
            </a:r>
            <a:r>
              <a:rPr lang="sr-Latn-CS" sz="3200"/>
              <a:t> (</a:t>
            </a:r>
            <a:r>
              <a:rPr lang="sr-Cyrl-CS" sz="3200"/>
              <a:t>сирове</a:t>
            </a:r>
            <a:r>
              <a:rPr lang="sr-Latn-CS" sz="3200"/>
              <a:t>, </a:t>
            </a:r>
            <a:r>
              <a:rPr lang="sr-Cyrl-CS" sz="3200"/>
              <a:t>полупрерађене</a:t>
            </a:r>
            <a:r>
              <a:rPr lang="sr-Latn-CS" sz="3200"/>
              <a:t> </a:t>
            </a:r>
            <a:r>
              <a:rPr lang="sr-Cyrl-CS" sz="3200"/>
              <a:t>и</a:t>
            </a:r>
            <a:r>
              <a:rPr lang="sr-Latn-CS" sz="3200"/>
              <a:t> </a:t>
            </a:r>
            <a:r>
              <a:rPr lang="sr-Cyrl-CS" sz="3200"/>
              <a:t>прерађене</a:t>
            </a:r>
            <a:r>
              <a:rPr lang="sr-Latn-CS" sz="3200"/>
              <a:t>)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xmlns="" val="295009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1" y="0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sr-Cyrl-CS" sz="3200" b="1" u="sng" dirty="0"/>
              <a:t>Намирнице-подела</a:t>
            </a:r>
            <a:endParaRPr lang="en-US" sz="3200" b="1" u="sng" dirty="0"/>
          </a:p>
        </p:txBody>
      </p:sp>
      <p:sp>
        <p:nvSpPr>
          <p:cNvPr id="27651" name="Rectangle 5"/>
          <p:cNvSpPr>
            <a:spLocks noChangeArrowheads="1"/>
          </p:cNvSpPr>
          <p:nvPr/>
        </p:nvSpPr>
        <p:spPr bwMode="auto">
          <a:xfrm>
            <a:off x="0" y="533400"/>
            <a:ext cx="9144000" cy="234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2000" b="1" u="sng" dirty="0"/>
              <a:t>1. Биљног порекла-биљне</a:t>
            </a:r>
            <a:endParaRPr lang="sr-Latn-CS" sz="2000" b="1" u="sng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v"/>
            </a:pPr>
            <a:r>
              <a:rPr lang="sr-Cyrl-CS" sz="2000" b="1" dirty="0"/>
              <a:t>Житарице</a:t>
            </a:r>
            <a:r>
              <a:rPr lang="sr-Latn-CS" sz="2000" b="1" dirty="0"/>
              <a:t> </a:t>
            </a:r>
            <a:r>
              <a:rPr lang="sr-Cyrl-CS" sz="2000" b="1" dirty="0"/>
              <a:t>и</a:t>
            </a:r>
            <a:r>
              <a:rPr lang="sr-Latn-CS" sz="2000" b="1" dirty="0"/>
              <a:t> </a:t>
            </a:r>
            <a:r>
              <a:rPr lang="sr-Cyrl-CS" sz="2000" b="1" dirty="0"/>
              <a:t>производи</a:t>
            </a:r>
            <a:r>
              <a:rPr lang="sr-Latn-CS" sz="2000" b="1" dirty="0"/>
              <a:t> </a:t>
            </a:r>
            <a:r>
              <a:rPr lang="sr-Cyrl-CS" sz="2000" b="1" dirty="0"/>
              <a:t>од</a:t>
            </a:r>
            <a:r>
              <a:rPr lang="sr-Latn-CS" sz="2000" b="1" dirty="0"/>
              <a:t> </a:t>
            </a:r>
            <a:r>
              <a:rPr lang="sr-Cyrl-CS" sz="2000" b="1" dirty="0"/>
              <a:t>житарица</a:t>
            </a:r>
            <a:endParaRPr lang="sr-Latn-CS" sz="2000" b="1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v"/>
            </a:pPr>
            <a:r>
              <a:rPr lang="sr-Cyrl-CS" sz="2000" b="1" dirty="0"/>
              <a:t>Воће</a:t>
            </a:r>
            <a:r>
              <a:rPr lang="sr-Latn-CS" sz="2000" b="1" dirty="0"/>
              <a:t> </a:t>
            </a:r>
            <a:r>
              <a:rPr lang="sr-Cyrl-CS" sz="2000" b="1" dirty="0"/>
              <a:t>и</a:t>
            </a:r>
            <a:r>
              <a:rPr lang="sr-Latn-CS" sz="2000" b="1" dirty="0"/>
              <a:t> </a:t>
            </a:r>
            <a:r>
              <a:rPr lang="sr-Cyrl-CS" sz="2000" b="1" dirty="0"/>
              <a:t>поврће</a:t>
            </a:r>
            <a:r>
              <a:rPr lang="sr-Latn-CS" sz="2000" b="1" dirty="0"/>
              <a:t> </a:t>
            </a:r>
            <a:r>
              <a:rPr lang="sr-Cyrl-CS" sz="2000" b="1" dirty="0"/>
              <a:t>и</a:t>
            </a:r>
            <a:r>
              <a:rPr lang="sr-Latn-CS" sz="2000" b="1" dirty="0"/>
              <a:t> </a:t>
            </a:r>
            <a:r>
              <a:rPr lang="sr-Cyrl-CS" sz="2000" b="1" dirty="0"/>
              <a:t>производи</a:t>
            </a:r>
            <a:r>
              <a:rPr lang="sr-Latn-CS" sz="2000" b="1" dirty="0"/>
              <a:t> </a:t>
            </a:r>
            <a:r>
              <a:rPr lang="sr-Cyrl-CS" sz="2000" b="1" dirty="0"/>
              <a:t>од</a:t>
            </a:r>
            <a:r>
              <a:rPr lang="sr-Latn-CS" sz="2000" b="1" dirty="0"/>
              <a:t> </a:t>
            </a:r>
            <a:r>
              <a:rPr lang="sr-Cyrl-CS" sz="2000" b="1" dirty="0"/>
              <a:t>воћа</a:t>
            </a:r>
            <a:r>
              <a:rPr lang="sr-Latn-CS" sz="2000" b="1" dirty="0"/>
              <a:t> </a:t>
            </a:r>
            <a:r>
              <a:rPr lang="sr-Cyrl-CS" sz="2000" b="1" dirty="0"/>
              <a:t>и</a:t>
            </a:r>
            <a:r>
              <a:rPr lang="sr-Latn-CS" sz="2000" b="1" dirty="0"/>
              <a:t> </a:t>
            </a:r>
            <a:r>
              <a:rPr lang="sr-Cyrl-CS" sz="2000" b="1" dirty="0"/>
              <a:t>поврћа</a:t>
            </a:r>
            <a:endParaRPr lang="sr-Latn-CS" sz="2000" b="1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v"/>
            </a:pPr>
            <a:r>
              <a:rPr lang="sr-Cyrl-CS" sz="2000" b="1" dirty="0"/>
              <a:t>Зачини</a:t>
            </a:r>
            <a:r>
              <a:rPr lang="sr-Latn-CS" sz="2000" b="1" dirty="0"/>
              <a:t>, </a:t>
            </a:r>
            <a:r>
              <a:rPr lang="sr-Cyrl-CS" sz="2000" b="1" dirty="0"/>
              <a:t>чајеви</a:t>
            </a:r>
            <a:r>
              <a:rPr lang="sr-Latn-CS" sz="2000" b="1" dirty="0"/>
              <a:t>, </a:t>
            </a:r>
            <a:r>
              <a:rPr lang="sr-Cyrl-CS" sz="2000" b="1" dirty="0"/>
              <a:t>кафа</a:t>
            </a:r>
            <a:r>
              <a:rPr lang="sr-Latn-CS" sz="2000" b="1" dirty="0"/>
              <a:t>, </a:t>
            </a:r>
            <a:r>
              <a:rPr lang="sr-Cyrl-CS" sz="2000" b="1" dirty="0"/>
              <a:t>какао</a:t>
            </a: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v"/>
            </a:pPr>
            <a:r>
              <a:rPr lang="sr-Cyrl-CS" sz="2000" b="1" dirty="0"/>
              <a:t>Гљиве</a:t>
            </a:r>
            <a:endParaRPr lang="sr-Latn-CS" sz="2000" b="1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2000" b="1" u="sng" dirty="0"/>
              <a:t>2. Животињског порекла-анималне, животињске</a:t>
            </a:r>
            <a:endParaRPr lang="sr-Latn-CS" sz="2000" b="1" u="sng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Ø"/>
            </a:pPr>
            <a:r>
              <a:rPr lang="sr-Cyrl-CS" sz="2000" b="1" dirty="0"/>
              <a:t>Млеко</a:t>
            </a:r>
            <a:r>
              <a:rPr lang="sr-Latn-CS" sz="2000" b="1" dirty="0"/>
              <a:t> </a:t>
            </a:r>
            <a:r>
              <a:rPr lang="sr-Cyrl-CS" sz="2000" b="1" dirty="0"/>
              <a:t>и</a:t>
            </a:r>
            <a:r>
              <a:rPr lang="sr-Latn-CS" sz="2000" b="1" dirty="0"/>
              <a:t> </a:t>
            </a:r>
            <a:r>
              <a:rPr lang="sr-Cyrl-CS" sz="2000" b="1" dirty="0"/>
              <a:t>млечни</a:t>
            </a:r>
            <a:r>
              <a:rPr lang="sr-Latn-CS" sz="2000" b="1" dirty="0"/>
              <a:t> </a:t>
            </a:r>
            <a:r>
              <a:rPr lang="sr-Cyrl-CS" sz="2000" b="1" dirty="0"/>
              <a:t>производи</a:t>
            </a:r>
            <a:endParaRPr lang="sr-Latn-CS" sz="2000" b="1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Ø"/>
            </a:pPr>
            <a:r>
              <a:rPr lang="sr-Cyrl-CS" sz="2000" b="1" dirty="0"/>
              <a:t>Месо</a:t>
            </a:r>
            <a:r>
              <a:rPr lang="sr-Latn-CS" sz="2000" b="1" dirty="0"/>
              <a:t> </a:t>
            </a:r>
            <a:r>
              <a:rPr lang="sr-Cyrl-CS" sz="2000" b="1" dirty="0"/>
              <a:t>и</a:t>
            </a:r>
            <a:r>
              <a:rPr lang="sr-Latn-CS" sz="2000" b="1" dirty="0"/>
              <a:t> </a:t>
            </a:r>
            <a:r>
              <a:rPr lang="sr-Cyrl-CS" sz="2000" b="1" dirty="0"/>
              <a:t>производи</a:t>
            </a:r>
            <a:r>
              <a:rPr lang="sr-Latn-CS" sz="2000" b="1" dirty="0"/>
              <a:t> </a:t>
            </a:r>
            <a:r>
              <a:rPr lang="sr-Cyrl-CS" sz="2000" b="1" dirty="0"/>
              <a:t>од</a:t>
            </a:r>
            <a:r>
              <a:rPr lang="sr-Latn-CS" sz="2000" b="1" dirty="0"/>
              <a:t> </a:t>
            </a:r>
            <a:r>
              <a:rPr lang="sr-Cyrl-CS" sz="2000" b="1" dirty="0"/>
              <a:t>меса</a:t>
            </a:r>
            <a:r>
              <a:rPr lang="sr-Latn-CS" sz="2000" b="1" dirty="0"/>
              <a:t>, </a:t>
            </a:r>
            <a:r>
              <a:rPr lang="sr-Cyrl-CS" sz="2000" b="1" dirty="0"/>
              <a:t>дивљач</a:t>
            </a:r>
            <a:endParaRPr lang="sr-Latn-CS" sz="2000" b="1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Ø"/>
            </a:pPr>
            <a:r>
              <a:rPr lang="sr-Cyrl-CS" sz="2000" b="1" dirty="0"/>
              <a:t>Рибе</a:t>
            </a:r>
            <a:endParaRPr lang="sr-Latn-CS" sz="2000" b="1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Ø"/>
            </a:pPr>
            <a:r>
              <a:rPr lang="sr-Cyrl-CS" sz="2000" b="1" dirty="0"/>
              <a:t>Јаја</a:t>
            </a:r>
            <a:endParaRPr lang="sr-Latn-CS" sz="2000" b="1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2000" b="1" u="sng" dirty="0"/>
              <a:t>3. Минералног порекла</a:t>
            </a:r>
            <a:endParaRPr lang="sr-Latn-CS" sz="2000" b="1" u="sng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q"/>
            </a:pPr>
            <a:r>
              <a:rPr lang="sr-Cyrl-CS" sz="2000" b="1" dirty="0"/>
              <a:t>Со</a:t>
            </a:r>
            <a:r>
              <a:rPr lang="sr-Latn-CS" sz="2000" b="1" dirty="0"/>
              <a:t> </a:t>
            </a:r>
            <a:r>
              <a:rPr lang="sr-Cyrl-CS" sz="2000" b="1" dirty="0"/>
              <a:t>за</a:t>
            </a:r>
            <a:r>
              <a:rPr lang="sr-Latn-CS" sz="2000" b="1" dirty="0"/>
              <a:t> </a:t>
            </a:r>
            <a:r>
              <a:rPr lang="sr-Cyrl-CS" sz="2000" b="1" dirty="0"/>
              <a:t>људску</a:t>
            </a:r>
            <a:r>
              <a:rPr lang="sr-Latn-CS" sz="2000" b="1" dirty="0"/>
              <a:t> </a:t>
            </a:r>
            <a:r>
              <a:rPr lang="sr-Cyrl-CS" sz="2000" b="1" dirty="0"/>
              <a:t>употребу</a:t>
            </a:r>
            <a:endParaRPr lang="sr-Latn-CS" sz="2000" b="1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2000" b="1" u="sng" dirty="0"/>
              <a:t>*Напици</a:t>
            </a:r>
            <a:endParaRPr lang="sr-Latn-CS" sz="2000" b="1" u="sng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Courier New" pitchFamily="49" charset="0"/>
              <a:buChar char="o"/>
            </a:pPr>
            <a:r>
              <a:rPr lang="sr-Cyrl-CS" sz="2000" b="1" dirty="0"/>
              <a:t>Пића: безалкохолна</a:t>
            </a:r>
            <a:r>
              <a:rPr lang="sr-Latn-CS" sz="2000" b="1" dirty="0"/>
              <a:t> </a:t>
            </a:r>
            <a:r>
              <a:rPr lang="sr-Cyrl-CS" sz="2000" b="1" dirty="0"/>
              <a:t>и</a:t>
            </a:r>
            <a:r>
              <a:rPr lang="sr-Latn-CS" sz="2000" b="1" dirty="0"/>
              <a:t> </a:t>
            </a:r>
            <a:r>
              <a:rPr lang="sr-Cyrl-CS" sz="2000" b="1" dirty="0"/>
              <a:t>алкохолна</a:t>
            </a:r>
            <a:r>
              <a:rPr lang="sr-Latn-CS" sz="2000" b="1" dirty="0"/>
              <a:t>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xmlns="" val="19451146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1828800" y="0"/>
            <a:ext cx="52260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CS" sz="3200" b="1" u="sng" dirty="0"/>
              <a:t>Новије</a:t>
            </a:r>
            <a:r>
              <a:rPr lang="sr-Latn-CS" sz="3200" b="1" u="sng" dirty="0"/>
              <a:t> </a:t>
            </a:r>
            <a:r>
              <a:rPr lang="sr-Cyrl-CS" sz="3200" b="1" u="sng" dirty="0"/>
              <a:t>врсте</a:t>
            </a:r>
            <a:r>
              <a:rPr lang="sr-Latn-CS" sz="3200" b="1" u="sng" dirty="0"/>
              <a:t> </a:t>
            </a:r>
            <a:r>
              <a:rPr lang="sr-Cyrl-CS" sz="3200" b="1" u="sng" dirty="0"/>
              <a:t>намирница</a:t>
            </a:r>
            <a:endParaRPr lang="en-US" sz="3200" b="1" u="sng" dirty="0"/>
          </a:p>
        </p:txBody>
      </p:sp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0" y="990600"/>
            <a:ext cx="8913813" cy="397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endParaRPr lang="sr-Latn-CS" b="1" u="sng" dirty="0">
              <a:solidFill>
                <a:srgbClr val="A50021"/>
              </a:solidFill>
            </a:endParaRP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Ø"/>
            </a:pPr>
            <a:r>
              <a:rPr lang="sr-Cyrl-CS" sz="3200" b="1" dirty="0"/>
              <a:t>Функционалне</a:t>
            </a:r>
            <a:r>
              <a:rPr lang="sr-Latn-CS" sz="3200" b="1" dirty="0"/>
              <a:t> </a:t>
            </a:r>
            <a:r>
              <a:rPr lang="sr-Cyrl-CS" sz="3200" b="1" dirty="0"/>
              <a:t>намирнице</a:t>
            </a:r>
            <a:endParaRPr lang="sr-Latn-CS" sz="3200" b="1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Ø"/>
            </a:pPr>
            <a:r>
              <a:rPr lang="sr-Cyrl-CS" sz="3200" b="1" dirty="0"/>
              <a:t>Дијететске</a:t>
            </a:r>
            <a:r>
              <a:rPr lang="sr-Latn-CS" sz="3200" b="1" dirty="0"/>
              <a:t> </a:t>
            </a:r>
            <a:r>
              <a:rPr lang="sr-Cyrl-CS" sz="3200" b="1" dirty="0"/>
              <a:t>намирнице</a:t>
            </a:r>
            <a:endParaRPr lang="sr-Latn-CS" sz="3200" b="1" dirty="0"/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Ø"/>
            </a:pPr>
            <a:r>
              <a:rPr lang="sr-Cyrl-CS" sz="3200" b="1" dirty="0"/>
              <a:t>Дијететски</a:t>
            </a:r>
            <a:r>
              <a:rPr lang="sr-Latn-CS" sz="3200" b="1" dirty="0"/>
              <a:t> </a:t>
            </a:r>
            <a:r>
              <a:rPr lang="sr-Cyrl-CS" sz="3200" b="1" dirty="0"/>
              <a:t>суплементи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xmlns="" val="39330101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200900" cy="784225"/>
          </a:xfrm>
        </p:spPr>
        <p:txBody>
          <a:bodyPr/>
          <a:lstStyle/>
          <a:p>
            <a:pPr eaLnBrk="1" hangingPunct="1"/>
            <a:r>
              <a:rPr lang="sr-Cyrl-CS" sz="3200" dirty="0" smtClean="0"/>
              <a:t>Функционална храна-намирнице</a:t>
            </a:r>
            <a:endParaRPr lang="en-US" sz="3200" dirty="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0450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800" dirty="0" smtClean="0"/>
              <a:t>Најчешће</a:t>
            </a:r>
            <a:r>
              <a:rPr lang="sr-Latn-CS" sz="2800" dirty="0" smtClean="0"/>
              <a:t> </a:t>
            </a:r>
            <a:r>
              <a:rPr lang="sr-Cyrl-CS" sz="2800" dirty="0" smtClean="0"/>
              <a:t>храна</a:t>
            </a:r>
            <a:r>
              <a:rPr lang="sr-Latn-CS" sz="2800" dirty="0" smtClean="0"/>
              <a:t> </a:t>
            </a:r>
            <a:r>
              <a:rPr lang="sr-Cyrl-CS" sz="2800" dirty="0" smtClean="0"/>
              <a:t>којој</a:t>
            </a:r>
            <a:r>
              <a:rPr lang="sr-Latn-CS" sz="2800" dirty="0" smtClean="0"/>
              <a:t> </a:t>
            </a:r>
            <a:r>
              <a:rPr lang="sr-Cyrl-CS" sz="2800" dirty="0" smtClean="0"/>
              <a:t>је</a:t>
            </a:r>
            <a:r>
              <a:rPr lang="sr-Latn-CS" sz="2800" dirty="0" smtClean="0"/>
              <a:t> </a:t>
            </a:r>
            <a:r>
              <a:rPr lang="sr-Cyrl-CS" sz="2800" dirty="0" smtClean="0"/>
              <a:t>неки</a:t>
            </a:r>
            <a:r>
              <a:rPr lang="sr-Latn-CS" sz="2800" dirty="0" smtClean="0"/>
              <a:t> </a:t>
            </a:r>
            <a:r>
              <a:rPr lang="sr-Cyrl-CS" sz="2800" dirty="0" smtClean="0"/>
              <a:t>од</a:t>
            </a:r>
            <a:r>
              <a:rPr lang="sr-Latn-CS" sz="2800" dirty="0" smtClean="0"/>
              <a:t> </a:t>
            </a:r>
            <a:r>
              <a:rPr lang="sr-Cyrl-RS" sz="2800" dirty="0" smtClean="0"/>
              <a:t>природно присутних </a:t>
            </a:r>
            <a:r>
              <a:rPr lang="sr-Cyrl-CS" sz="2800" dirty="0" smtClean="0"/>
              <a:t>састојака</a:t>
            </a:r>
            <a:r>
              <a:rPr lang="sr-Latn-CS" sz="2800" dirty="0" smtClean="0"/>
              <a:t> </a:t>
            </a:r>
            <a:r>
              <a:rPr lang="sr-Cyrl-CS" sz="2800" dirty="0" smtClean="0"/>
              <a:t>одузет</a:t>
            </a:r>
            <a:r>
              <a:rPr lang="sr-Latn-CS" sz="2800" dirty="0" smtClean="0"/>
              <a:t> </a:t>
            </a:r>
            <a:r>
              <a:rPr lang="sr-Cyrl-CS" sz="2800" dirty="0" smtClean="0"/>
              <a:t>или</a:t>
            </a:r>
            <a:r>
              <a:rPr lang="sr-Latn-CS" sz="2800" dirty="0" smtClean="0"/>
              <a:t> </a:t>
            </a:r>
            <a:r>
              <a:rPr lang="sr-Cyrl-CS" sz="2800" dirty="0" smtClean="0"/>
              <a:t>додат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sr-Cyrl-CS" sz="2800" dirty="0" smtClean="0"/>
              <a:t>Увек</a:t>
            </a:r>
            <a:r>
              <a:rPr lang="en-US" sz="2800" dirty="0" smtClean="0"/>
              <a:t> </a:t>
            </a:r>
            <a:r>
              <a:rPr lang="sr-Cyrl-CS" sz="2800" dirty="0" smtClean="0"/>
              <a:t>у</a:t>
            </a:r>
            <a:r>
              <a:rPr lang="en-US" sz="2800" dirty="0" smtClean="0"/>
              <a:t> </a:t>
            </a:r>
            <a:r>
              <a:rPr lang="sr-Cyrl-CS" sz="2800" dirty="0" smtClean="0"/>
              <a:t>облику</a:t>
            </a:r>
            <a:r>
              <a:rPr lang="en-US" sz="2800" dirty="0" smtClean="0"/>
              <a:t> </a:t>
            </a:r>
            <a:r>
              <a:rPr lang="sr-Cyrl-CS" sz="2800" dirty="0" smtClean="0"/>
              <a:t>хране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sr-Cyrl-CS" sz="2800" dirty="0" smtClean="0"/>
              <a:t>Храна</a:t>
            </a:r>
            <a:r>
              <a:rPr lang="en-US" sz="2800" dirty="0" smtClean="0"/>
              <a:t> </a:t>
            </a:r>
            <a:r>
              <a:rPr lang="sr-Cyrl-CS" sz="2800" dirty="0" smtClean="0"/>
              <a:t>која</a:t>
            </a:r>
            <a:r>
              <a:rPr lang="en-US" sz="2800" dirty="0" smtClean="0"/>
              <a:t> </a:t>
            </a:r>
            <a:r>
              <a:rPr lang="sr-Cyrl-CS" sz="2800" dirty="0" smtClean="0"/>
              <a:t>поред</a:t>
            </a:r>
            <a:r>
              <a:rPr lang="en-US" sz="2800" dirty="0" smtClean="0"/>
              <a:t> </a:t>
            </a:r>
            <a:r>
              <a:rPr lang="sr-Cyrl-CS" sz="2800" dirty="0" smtClean="0"/>
              <a:t>нутритивних</a:t>
            </a:r>
            <a:r>
              <a:rPr lang="en-US" sz="2800" dirty="0" smtClean="0"/>
              <a:t> </a:t>
            </a:r>
            <a:r>
              <a:rPr lang="sr-Cyrl-CS" sz="2800" dirty="0" smtClean="0"/>
              <a:t>ефеката</a:t>
            </a:r>
            <a:r>
              <a:rPr lang="en-US" sz="2800" dirty="0" smtClean="0"/>
              <a:t> </a:t>
            </a:r>
            <a:r>
              <a:rPr lang="sr-Cyrl-CS" sz="2800" dirty="0" smtClean="0"/>
              <a:t>има</a:t>
            </a:r>
            <a:r>
              <a:rPr lang="en-US" sz="2800" dirty="0" smtClean="0"/>
              <a:t> </a:t>
            </a:r>
            <a:r>
              <a:rPr lang="sr-Cyrl-CS" sz="2800" dirty="0" smtClean="0"/>
              <a:t>научно доказано</a:t>
            </a:r>
            <a:r>
              <a:rPr lang="en-US" sz="2800" dirty="0" smtClean="0"/>
              <a:t>, </a:t>
            </a:r>
            <a:r>
              <a:rPr lang="sr-Cyrl-CS" sz="2800" dirty="0" smtClean="0"/>
              <a:t>позитивно</a:t>
            </a:r>
            <a:r>
              <a:rPr lang="en-US" sz="2800" dirty="0" smtClean="0"/>
              <a:t> </a:t>
            </a:r>
            <a:r>
              <a:rPr lang="sr-Cyrl-CS" sz="2800" dirty="0" smtClean="0"/>
              <a:t>дејство</a:t>
            </a:r>
            <a:r>
              <a:rPr lang="en-US" sz="2800" dirty="0" smtClean="0"/>
              <a:t> </a:t>
            </a:r>
            <a:r>
              <a:rPr lang="sr-Cyrl-CS" sz="2800" dirty="0" smtClean="0"/>
              <a:t>на</a:t>
            </a:r>
            <a:r>
              <a:rPr lang="en-US" sz="2800" dirty="0" smtClean="0"/>
              <a:t> </a:t>
            </a:r>
            <a:r>
              <a:rPr lang="sr-Cyrl-CS" sz="2800" dirty="0" smtClean="0"/>
              <a:t>одређене</a:t>
            </a:r>
            <a:r>
              <a:rPr lang="en-US" sz="2800" dirty="0" smtClean="0"/>
              <a:t> </a:t>
            </a:r>
            <a:r>
              <a:rPr lang="sr-Cyrl-CS" sz="2800" dirty="0" smtClean="0"/>
              <a:t>функције</a:t>
            </a:r>
            <a:r>
              <a:rPr lang="en-US" sz="2800" dirty="0" smtClean="0"/>
              <a:t> </a:t>
            </a:r>
            <a:r>
              <a:rPr lang="sr-Cyrl-CS" sz="2800" dirty="0" smtClean="0"/>
              <a:t>организма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sr-Cyrl-CS" sz="2800" dirty="0" smtClean="0"/>
              <a:t>Дејство</a:t>
            </a:r>
            <a:r>
              <a:rPr lang="en-US" sz="2800" dirty="0" smtClean="0"/>
              <a:t> </a:t>
            </a:r>
            <a:r>
              <a:rPr lang="sr-Cyrl-CS" sz="2800" dirty="0" smtClean="0"/>
              <a:t>мора</a:t>
            </a:r>
            <a:r>
              <a:rPr lang="en-US" sz="2800" dirty="0" smtClean="0"/>
              <a:t> </a:t>
            </a:r>
            <a:r>
              <a:rPr lang="sr-Cyrl-CS" sz="2800" dirty="0" smtClean="0"/>
              <a:t>да</a:t>
            </a:r>
            <a:r>
              <a:rPr lang="en-US" sz="2800" dirty="0" smtClean="0"/>
              <a:t> </a:t>
            </a:r>
            <a:r>
              <a:rPr lang="sr-Cyrl-CS" sz="2800" dirty="0" smtClean="0"/>
              <a:t>буде</a:t>
            </a:r>
            <a:r>
              <a:rPr lang="en-US" sz="2800" dirty="0" smtClean="0"/>
              <a:t> </a:t>
            </a:r>
            <a:r>
              <a:rPr lang="sr-Cyrl-CS" sz="2800" dirty="0" smtClean="0"/>
              <a:t>научно</a:t>
            </a:r>
            <a:r>
              <a:rPr lang="en-US" sz="2800" dirty="0" smtClean="0"/>
              <a:t> </a:t>
            </a:r>
            <a:r>
              <a:rPr lang="sr-Cyrl-CS" sz="2800" dirty="0" smtClean="0"/>
              <a:t>потврђено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sr-Cyrl-CS" sz="2800" dirty="0" smtClean="0"/>
              <a:t>Позитивно</a:t>
            </a:r>
            <a:r>
              <a:rPr lang="en-US" sz="2800" dirty="0" smtClean="0"/>
              <a:t> </a:t>
            </a:r>
            <a:r>
              <a:rPr lang="sr-Cyrl-CS" sz="2800" dirty="0" smtClean="0"/>
              <a:t>дејство</a:t>
            </a:r>
            <a:r>
              <a:rPr lang="en-US" sz="2800" dirty="0" smtClean="0"/>
              <a:t> </a:t>
            </a:r>
            <a:r>
              <a:rPr lang="sr-Cyrl-CS" sz="2800" dirty="0" smtClean="0"/>
              <a:t>мора</a:t>
            </a:r>
            <a:r>
              <a:rPr lang="en-US" sz="2800" dirty="0" smtClean="0"/>
              <a:t> </a:t>
            </a:r>
            <a:r>
              <a:rPr lang="sr-Cyrl-CS" sz="2800" dirty="0" smtClean="0"/>
              <a:t>да</a:t>
            </a:r>
            <a:r>
              <a:rPr lang="en-US" sz="2800" dirty="0" smtClean="0"/>
              <a:t> </a:t>
            </a:r>
            <a:r>
              <a:rPr lang="sr-Cyrl-CS" sz="2800" dirty="0" smtClean="0"/>
              <a:t>се</a:t>
            </a:r>
            <a:r>
              <a:rPr lang="en-US" sz="2800" dirty="0" smtClean="0"/>
              <a:t> </a:t>
            </a:r>
            <a:r>
              <a:rPr lang="sr-Cyrl-CS" sz="2800" dirty="0" smtClean="0"/>
              <a:t>јави</a:t>
            </a:r>
            <a:r>
              <a:rPr lang="en-US" sz="2800" dirty="0" smtClean="0"/>
              <a:t> </a:t>
            </a:r>
            <a:r>
              <a:rPr lang="sr-Cyrl-CS" sz="2800" dirty="0" smtClean="0"/>
              <a:t>конзумирањем</a:t>
            </a:r>
            <a:r>
              <a:rPr lang="en-US" sz="2800" dirty="0" smtClean="0"/>
              <a:t> </a:t>
            </a:r>
            <a:r>
              <a:rPr lang="sr-Cyrl-CS" sz="2800" dirty="0" smtClean="0"/>
              <a:t>уобичајене</a:t>
            </a:r>
            <a:r>
              <a:rPr lang="en-US" sz="2800" dirty="0" smtClean="0"/>
              <a:t> </a:t>
            </a:r>
            <a:r>
              <a:rPr lang="sr-Cyrl-CS" sz="2800" dirty="0" smtClean="0"/>
              <a:t>количине</a:t>
            </a:r>
            <a:r>
              <a:rPr lang="en-US" sz="2800" dirty="0" smtClean="0"/>
              <a:t> </a:t>
            </a:r>
            <a:r>
              <a:rPr lang="sr-Cyrl-CS" sz="2800" dirty="0" smtClean="0"/>
              <a:t>хране</a:t>
            </a:r>
            <a:r>
              <a:rPr lang="en-US" sz="2800" dirty="0" smtClean="0"/>
              <a:t> 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endParaRPr lang="en-US" sz="2800" dirty="0" smtClean="0">
              <a:solidFill>
                <a:srgbClr val="A5002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68661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7127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b="1" dirty="0" smtClean="0">
                <a:solidFill>
                  <a:srgbClr val="A50021"/>
                </a:solidFill>
              </a:rPr>
              <a:t>Дијететске</a:t>
            </a:r>
            <a:r>
              <a:rPr lang="sr-Latn-CS" b="1" dirty="0" smtClean="0">
                <a:solidFill>
                  <a:srgbClr val="A50021"/>
                </a:solidFill>
              </a:rPr>
              <a:t> </a:t>
            </a:r>
            <a:r>
              <a:rPr lang="sr-Cyrl-CS" b="1" dirty="0" smtClean="0">
                <a:solidFill>
                  <a:srgbClr val="A50021"/>
                </a:solidFill>
              </a:rPr>
              <a:t>намирн</a:t>
            </a:r>
            <a:r>
              <a:rPr lang="sr-Cyrl-CS" sz="4900" b="1" dirty="0" smtClean="0">
                <a:solidFill>
                  <a:srgbClr val="A50021"/>
                </a:solidFill>
              </a:rPr>
              <a:t>ице</a:t>
            </a:r>
            <a:endParaRPr lang="en-US" sz="4900" b="1" dirty="0" smtClean="0">
              <a:solidFill>
                <a:srgbClr val="A50021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1"/>
            <a:ext cx="9144000" cy="52260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sz="3000" dirty="0" smtClean="0"/>
              <a:t> су намирнице</a:t>
            </a:r>
            <a:r>
              <a:rPr lang="en-US" sz="3000" dirty="0" smtClean="0"/>
              <a:t> </a:t>
            </a:r>
            <a:r>
              <a:rPr lang="sr-Cyrl-CS" sz="3000" dirty="0" smtClean="0"/>
              <a:t>измењеног хемијског</a:t>
            </a:r>
            <a:r>
              <a:rPr lang="sr-Latn-CS" sz="3000" dirty="0" smtClean="0"/>
              <a:t> </a:t>
            </a:r>
            <a:r>
              <a:rPr lang="sr-Cyrl-CS" sz="3000" dirty="0" smtClean="0"/>
              <a:t>састава</a:t>
            </a:r>
            <a:r>
              <a:rPr lang="sr-Latn-CS" sz="3000" dirty="0" smtClean="0"/>
              <a:t> </a:t>
            </a:r>
            <a:r>
              <a:rPr lang="sr-Cyrl-CS" sz="3000" dirty="0" smtClean="0"/>
              <a:t>намењене</a:t>
            </a:r>
            <a:r>
              <a:rPr lang="en-US" sz="3000" dirty="0" smtClean="0"/>
              <a:t> </a:t>
            </a:r>
            <a:r>
              <a:rPr lang="sr-Cyrl-CS" sz="3000" dirty="0" smtClean="0"/>
              <a:t>особама</a:t>
            </a:r>
            <a:r>
              <a:rPr lang="en-US" sz="3000" dirty="0" smtClean="0"/>
              <a:t> </a:t>
            </a:r>
            <a:r>
              <a:rPr lang="sr-Cyrl-CS" sz="3000" dirty="0" smtClean="0"/>
              <a:t>са</a:t>
            </a:r>
            <a:r>
              <a:rPr lang="en-US" sz="3000" dirty="0" smtClean="0"/>
              <a:t> </a:t>
            </a:r>
            <a:r>
              <a:rPr lang="sr-Cyrl-CS" sz="3000" dirty="0" smtClean="0"/>
              <a:t>посебним</a:t>
            </a:r>
            <a:r>
              <a:rPr lang="en-US" sz="3000" dirty="0" smtClean="0"/>
              <a:t> </a:t>
            </a:r>
            <a:r>
              <a:rPr lang="sr-Cyrl-CS" sz="3000" dirty="0" smtClean="0"/>
              <a:t>потребама</a:t>
            </a:r>
          </a:p>
          <a:p>
            <a:pPr eaLnBrk="1" hangingPunct="1">
              <a:lnSpc>
                <a:spcPct val="80000"/>
              </a:lnSpc>
            </a:pPr>
            <a:r>
              <a:rPr lang="sr-Cyrl-CS" sz="3000" dirty="0" smtClean="0"/>
              <a:t>Могу бити:</a:t>
            </a:r>
            <a:endParaRPr lang="en-US" sz="3000" dirty="0" smtClean="0"/>
          </a:p>
          <a:p>
            <a:pPr eaLnBrk="1" hangingPunct="1">
              <a:lnSpc>
                <a:spcPct val="80000"/>
              </a:lnSpc>
              <a:buFontTx/>
              <a:buAutoNum type="romanUcPeriod"/>
            </a:pPr>
            <a:r>
              <a:rPr lang="sr-Cyrl-CS" sz="3000" dirty="0" smtClean="0"/>
              <a:t>храна</a:t>
            </a:r>
            <a:r>
              <a:rPr lang="en-US" sz="3000" dirty="0" smtClean="0"/>
              <a:t> </a:t>
            </a:r>
            <a:r>
              <a:rPr lang="sr-Cyrl-CS" sz="3000" dirty="0" smtClean="0"/>
              <a:t>за</a:t>
            </a:r>
            <a:r>
              <a:rPr lang="en-US" sz="3000" dirty="0" smtClean="0"/>
              <a:t> </a:t>
            </a:r>
            <a:r>
              <a:rPr lang="sr-Cyrl-CS" sz="3000" dirty="0" smtClean="0"/>
              <a:t>бебе</a:t>
            </a:r>
            <a:r>
              <a:rPr lang="en-US" sz="3000" dirty="0" smtClean="0"/>
              <a:t> </a:t>
            </a:r>
            <a:r>
              <a:rPr lang="sr-Cyrl-CS" sz="3000" dirty="0" smtClean="0"/>
              <a:t>и</a:t>
            </a:r>
            <a:r>
              <a:rPr lang="en-US" sz="3000" dirty="0" smtClean="0"/>
              <a:t> </a:t>
            </a:r>
            <a:r>
              <a:rPr lang="sr-Cyrl-CS" sz="3000" dirty="0" smtClean="0"/>
              <a:t>малу</a:t>
            </a:r>
            <a:r>
              <a:rPr lang="en-US" sz="3000" dirty="0" smtClean="0"/>
              <a:t> </a:t>
            </a:r>
            <a:r>
              <a:rPr lang="sr-Cyrl-CS" sz="3000" dirty="0" smtClean="0"/>
              <a:t>децу</a:t>
            </a:r>
            <a:endParaRPr lang="en-US" sz="3000" dirty="0" smtClean="0"/>
          </a:p>
          <a:p>
            <a:pPr eaLnBrk="1" hangingPunct="1">
              <a:lnSpc>
                <a:spcPct val="80000"/>
              </a:lnSpc>
              <a:buFontTx/>
              <a:buAutoNum type="romanUcPeriod"/>
            </a:pPr>
            <a:r>
              <a:rPr lang="sr-Cyrl-CS" sz="3000" dirty="0" smtClean="0"/>
              <a:t>храна</a:t>
            </a:r>
            <a:r>
              <a:rPr lang="en-US" sz="3000" dirty="0" smtClean="0"/>
              <a:t>  </a:t>
            </a:r>
            <a:r>
              <a:rPr lang="sr-Cyrl-CS" sz="3000" dirty="0" smtClean="0"/>
              <a:t>смањене</a:t>
            </a:r>
            <a:r>
              <a:rPr lang="en-US" sz="3000" dirty="0" smtClean="0"/>
              <a:t> </a:t>
            </a:r>
            <a:r>
              <a:rPr lang="sr-Cyrl-CS" sz="3000" dirty="0" smtClean="0"/>
              <a:t>енергетске</a:t>
            </a:r>
            <a:r>
              <a:rPr lang="en-US" sz="3000" dirty="0" smtClean="0"/>
              <a:t> </a:t>
            </a:r>
            <a:r>
              <a:rPr lang="sr-Cyrl-CS" sz="3000" dirty="0" smtClean="0"/>
              <a:t>вредности</a:t>
            </a:r>
            <a:r>
              <a:rPr lang="en-US" sz="3000" dirty="0" smtClean="0"/>
              <a:t> </a:t>
            </a:r>
            <a:r>
              <a:rPr lang="sr-Cyrl-CS" sz="3000" dirty="0" smtClean="0"/>
              <a:t>намењена</a:t>
            </a:r>
            <a:r>
              <a:rPr lang="en-US" sz="3000" dirty="0" smtClean="0"/>
              <a:t> </a:t>
            </a:r>
            <a:r>
              <a:rPr lang="sr-Cyrl-CS" sz="3000" dirty="0" smtClean="0"/>
              <a:t>особама</a:t>
            </a:r>
            <a:r>
              <a:rPr lang="en-US" sz="3000" dirty="0" smtClean="0"/>
              <a:t> </a:t>
            </a:r>
            <a:r>
              <a:rPr lang="sr-Cyrl-CS" sz="3000" dirty="0" smtClean="0"/>
              <a:t>које</a:t>
            </a:r>
            <a:r>
              <a:rPr lang="en-US" sz="3000" dirty="0" smtClean="0"/>
              <a:t> </a:t>
            </a:r>
            <a:r>
              <a:rPr lang="sr-Cyrl-CS" sz="3000" dirty="0" smtClean="0"/>
              <a:t>треба</a:t>
            </a:r>
            <a:r>
              <a:rPr lang="en-US" sz="3000" dirty="0" smtClean="0"/>
              <a:t> </a:t>
            </a:r>
            <a:r>
              <a:rPr lang="sr-Cyrl-CS" sz="3000" dirty="0" smtClean="0"/>
              <a:t>да</a:t>
            </a:r>
            <a:r>
              <a:rPr lang="en-US" sz="3000" dirty="0" smtClean="0"/>
              <a:t> </a:t>
            </a:r>
            <a:r>
              <a:rPr lang="sr-Cyrl-CS" sz="3000" dirty="0" smtClean="0"/>
              <a:t>редукују</a:t>
            </a:r>
            <a:r>
              <a:rPr lang="en-US" sz="3000" dirty="0" smtClean="0"/>
              <a:t> </a:t>
            </a:r>
            <a:r>
              <a:rPr lang="sr-Cyrl-CS" sz="3000" dirty="0" smtClean="0"/>
              <a:t>телесну</a:t>
            </a:r>
            <a:r>
              <a:rPr lang="en-US" sz="3000" dirty="0" smtClean="0"/>
              <a:t> </a:t>
            </a:r>
            <a:r>
              <a:rPr lang="sr-Cyrl-CS" sz="3000" dirty="0" smtClean="0"/>
              <a:t>масу</a:t>
            </a:r>
            <a:endParaRPr lang="en-US" sz="3000" dirty="0" smtClean="0"/>
          </a:p>
          <a:p>
            <a:pPr eaLnBrk="1" hangingPunct="1">
              <a:lnSpc>
                <a:spcPct val="80000"/>
              </a:lnSpc>
              <a:buFontTx/>
              <a:buAutoNum type="romanUcPeriod"/>
            </a:pPr>
            <a:r>
              <a:rPr lang="sr-Cyrl-CS" sz="3000" dirty="0" smtClean="0"/>
              <a:t>храна</a:t>
            </a:r>
            <a:r>
              <a:rPr lang="en-US" sz="3000" dirty="0" smtClean="0"/>
              <a:t> </a:t>
            </a:r>
            <a:r>
              <a:rPr lang="sr-Cyrl-CS" sz="3000" dirty="0" smtClean="0"/>
              <a:t>за</a:t>
            </a:r>
            <a:r>
              <a:rPr lang="en-US" sz="3000" dirty="0" smtClean="0"/>
              <a:t> </a:t>
            </a:r>
            <a:r>
              <a:rPr lang="sr-Cyrl-CS" sz="3000" dirty="0" smtClean="0"/>
              <a:t>спортисте</a:t>
            </a:r>
            <a:endParaRPr lang="en-US" sz="3000" dirty="0" smtClean="0"/>
          </a:p>
          <a:p>
            <a:pPr eaLnBrk="1" hangingPunct="1">
              <a:lnSpc>
                <a:spcPct val="80000"/>
              </a:lnSpc>
              <a:buFontTx/>
              <a:buAutoNum type="romanUcPeriod"/>
            </a:pPr>
            <a:r>
              <a:rPr lang="sr-Cyrl-CS" sz="3000" dirty="0" smtClean="0"/>
              <a:t>храна</a:t>
            </a:r>
            <a:r>
              <a:rPr lang="en-US" sz="3000" dirty="0" smtClean="0"/>
              <a:t> </a:t>
            </a:r>
            <a:r>
              <a:rPr lang="sr-Cyrl-CS" sz="3000" dirty="0" smtClean="0"/>
              <a:t>за</a:t>
            </a:r>
            <a:r>
              <a:rPr lang="en-US" sz="3000" dirty="0" smtClean="0"/>
              <a:t> </a:t>
            </a:r>
            <a:r>
              <a:rPr lang="sr-Cyrl-CS" sz="3000" dirty="0" smtClean="0"/>
              <a:t>посебне</a:t>
            </a:r>
            <a:r>
              <a:rPr lang="en-US" sz="3000" dirty="0" smtClean="0"/>
              <a:t> </a:t>
            </a:r>
            <a:r>
              <a:rPr lang="sr-Cyrl-CS" sz="3000" dirty="0" smtClean="0"/>
              <a:t>медицинске</a:t>
            </a:r>
            <a:r>
              <a:rPr lang="en-US" sz="3000" dirty="0" smtClean="0"/>
              <a:t> </a:t>
            </a:r>
            <a:r>
              <a:rPr lang="sr-Cyrl-CS" sz="3000" dirty="0" smtClean="0"/>
              <a:t>намене</a:t>
            </a:r>
            <a:endParaRPr lang="en-US" sz="3000" dirty="0" smtClean="0"/>
          </a:p>
          <a:p>
            <a:pPr eaLnBrk="1" hangingPunct="1">
              <a:lnSpc>
                <a:spcPct val="80000"/>
              </a:lnSpc>
            </a:pPr>
            <a:endParaRPr lang="en-US" sz="3000" dirty="0" smtClean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441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5"/>
          <p:cNvSpPr>
            <a:spLocks noChangeArrowheads="1"/>
          </p:cNvSpPr>
          <p:nvPr/>
        </p:nvSpPr>
        <p:spPr bwMode="auto">
          <a:xfrm>
            <a:off x="3638550" y="0"/>
            <a:ext cx="2590800" cy="1104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1747" name="AutoShape 6"/>
          <p:cNvSpPr>
            <a:spLocks noChangeArrowheads="1"/>
          </p:cNvSpPr>
          <p:nvPr/>
        </p:nvSpPr>
        <p:spPr bwMode="auto">
          <a:xfrm>
            <a:off x="3143250" y="0"/>
            <a:ext cx="2343150" cy="104775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1748" name="AutoShape 7"/>
          <p:cNvSpPr>
            <a:spLocks noChangeArrowheads="1"/>
          </p:cNvSpPr>
          <p:nvPr/>
        </p:nvSpPr>
        <p:spPr bwMode="auto">
          <a:xfrm>
            <a:off x="3086100" y="247650"/>
            <a:ext cx="2647950" cy="8763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1749" name="AutoShape 8"/>
          <p:cNvSpPr>
            <a:spLocks noChangeArrowheads="1"/>
          </p:cNvSpPr>
          <p:nvPr/>
        </p:nvSpPr>
        <p:spPr bwMode="auto">
          <a:xfrm>
            <a:off x="4649788" y="4064000"/>
            <a:ext cx="3173412" cy="6254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2060"/>
              </a:gs>
              <a:gs pos="2000">
                <a:srgbClr val="002060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sr-Cyrl-CS" b="1">
                <a:solidFill>
                  <a:schemeClr val="bg1"/>
                </a:solidFill>
              </a:rPr>
              <a:t>Инфант</a:t>
            </a:r>
            <a:r>
              <a:rPr lang="sl-SI" b="1">
                <a:solidFill>
                  <a:schemeClr val="bg1"/>
                </a:solidFill>
              </a:rPr>
              <a:t> </a:t>
            </a:r>
            <a:r>
              <a:rPr lang="sr-Cyrl-CS" b="1">
                <a:solidFill>
                  <a:schemeClr val="bg1"/>
                </a:solidFill>
              </a:rPr>
              <a:t>формуле</a:t>
            </a:r>
            <a:r>
              <a:rPr lang="sl-SI" b="1">
                <a:solidFill>
                  <a:schemeClr val="bg1"/>
                </a:solidFill>
              </a:rPr>
              <a:t> i follow-on </a:t>
            </a:r>
            <a:r>
              <a:rPr lang="sr-Cyrl-CS" b="1">
                <a:solidFill>
                  <a:schemeClr val="bg1"/>
                </a:solidFill>
              </a:rPr>
              <a:t>формуле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31750" name="AutoShape 9"/>
          <p:cNvSpPr>
            <a:spLocks noChangeArrowheads="1"/>
          </p:cNvSpPr>
          <p:nvPr/>
        </p:nvSpPr>
        <p:spPr bwMode="auto">
          <a:xfrm>
            <a:off x="5486400" y="3500438"/>
            <a:ext cx="3624263" cy="4095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2060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sr-Cyrl-CS" b="1">
                <a:solidFill>
                  <a:srgbClr val="FFFFCC"/>
                </a:solidFill>
              </a:rPr>
              <a:t>Храна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за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одојчад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и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малу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децу</a:t>
            </a:r>
            <a:endParaRPr lang="en-US" b="1">
              <a:solidFill>
                <a:srgbClr val="FFFFCC"/>
              </a:solidFill>
            </a:endParaRPr>
          </a:p>
        </p:txBody>
      </p:sp>
      <p:sp>
        <p:nvSpPr>
          <p:cNvPr id="31751" name="AutoShape 10"/>
          <p:cNvSpPr>
            <a:spLocks noChangeArrowheads="1"/>
          </p:cNvSpPr>
          <p:nvPr/>
        </p:nvSpPr>
        <p:spPr bwMode="auto">
          <a:xfrm>
            <a:off x="6869113" y="1576388"/>
            <a:ext cx="2282825" cy="84455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2060"/>
              </a:gs>
              <a:gs pos="100000">
                <a:srgbClr val="18187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sr-Cyrl-CS" b="1">
                <a:solidFill>
                  <a:srgbClr val="FFFFCC"/>
                </a:solidFill>
              </a:rPr>
              <a:t>Дијететска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храна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за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посебне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мед</a:t>
            </a:r>
            <a:r>
              <a:rPr lang="sl-SI" b="1">
                <a:solidFill>
                  <a:srgbClr val="FFFFCC"/>
                </a:solidFill>
              </a:rPr>
              <a:t>. </a:t>
            </a:r>
            <a:r>
              <a:rPr lang="sr-Cyrl-CS" b="1">
                <a:solidFill>
                  <a:srgbClr val="FFFFCC"/>
                </a:solidFill>
              </a:rPr>
              <a:t>намене</a:t>
            </a:r>
            <a:endParaRPr lang="en-US" b="1">
              <a:solidFill>
                <a:srgbClr val="FFFFCC"/>
              </a:solidFill>
            </a:endParaRPr>
          </a:p>
        </p:txBody>
      </p:sp>
      <p:sp>
        <p:nvSpPr>
          <p:cNvPr id="31752" name="AutoShape 11"/>
          <p:cNvSpPr>
            <a:spLocks noChangeArrowheads="1"/>
          </p:cNvSpPr>
          <p:nvPr/>
        </p:nvSpPr>
        <p:spPr bwMode="auto">
          <a:xfrm>
            <a:off x="6054725" y="2667000"/>
            <a:ext cx="3125788" cy="6254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2060"/>
              </a:gs>
              <a:gs pos="100000">
                <a:srgbClr val="00206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85000"/>
              </a:lnSpc>
              <a:spcBef>
                <a:spcPct val="50000"/>
              </a:spcBef>
            </a:pPr>
            <a:r>
              <a:rPr lang="sr-Cyrl-CS" b="1">
                <a:solidFill>
                  <a:srgbClr val="FFFFCC"/>
                </a:solidFill>
              </a:rPr>
              <a:t>Храна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намењена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особама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на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редукционим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дијетама</a:t>
            </a:r>
            <a:endParaRPr lang="en-US" b="1">
              <a:solidFill>
                <a:srgbClr val="FFFFCC"/>
              </a:solidFill>
            </a:endParaRPr>
          </a:p>
        </p:txBody>
      </p:sp>
      <p:sp>
        <p:nvSpPr>
          <p:cNvPr id="31753" name="AutoShape 12"/>
          <p:cNvSpPr>
            <a:spLocks noChangeArrowheads="1"/>
          </p:cNvSpPr>
          <p:nvPr/>
        </p:nvSpPr>
        <p:spPr bwMode="auto">
          <a:xfrm>
            <a:off x="6453188" y="4930775"/>
            <a:ext cx="2690812" cy="13335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2060"/>
              </a:gs>
              <a:gs pos="100000">
                <a:srgbClr val="002929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sr-Cyrl-CS" b="1">
                <a:solidFill>
                  <a:srgbClr val="FFFFCC"/>
                </a:solidFill>
              </a:rPr>
              <a:t>Храна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намењена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особама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са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поремећајима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у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метаболизму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угљених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хидрата</a:t>
            </a:r>
            <a:endParaRPr lang="en-US" b="1">
              <a:solidFill>
                <a:srgbClr val="FFFFCC"/>
              </a:solidFill>
            </a:endParaRPr>
          </a:p>
        </p:txBody>
      </p:sp>
      <p:sp>
        <p:nvSpPr>
          <p:cNvPr id="31754" name="AutoShape 13"/>
          <p:cNvSpPr>
            <a:spLocks noChangeArrowheads="1"/>
          </p:cNvSpPr>
          <p:nvPr/>
        </p:nvSpPr>
        <p:spPr bwMode="auto">
          <a:xfrm>
            <a:off x="3065463" y="4991100"/>
            <a:ext cx="3171825" cy="593725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sr-Cyrl-CS" b="1">
                <a:solidFill>
                  <a:srgbClr val="FFFFCC"/>
                </a:solidFill>
              </a:rPr>
              <a:t>Храна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намењена</a:t>
            </a:r>
            <a:r>
              <a:rPr lang="sl-SI" b="1">
                <a:solidFill>
                  <a:srgbClr val="FFFFCC"/>
                </a:solidFill>
              </a:rPr>
              <a:t> </a:t>
            </a:r>
            <a:r>
              <a:rPr lang="sr-Cyrl-CS" b="1">
                <a:solidFill>
                  <a:srgbClr val="FFFFCC"/>
                </a:solidFill>
              </a:rPr>
              <a:t>спортистима</a:t>
            </a:r>
            <a:r>
              <a:rPr lang="sl-SI" b="1">
                <a:solidFill>
                  <a:srgbClr val="FFFFCC"/>
                </a:solidFill>
              </a:rPr>
              <a:t> </a:t>
            </a:r>
            <a:endParaRPr lang="en-US" b="1">
              <a:solidFill>
                <a:srgbClr val="FFFFCC"/>
              </a:solidFill>
            </a:endParaRPr>
          </a:p>
        </p:txBody>
      </p:sp>
      <p:sp>
        <p:nvSpPr>
          <p:cNvPr id="31755" name="Text Box 18"/>
          <p:cNvSpPr txBox="1">
            <a:spLocks noChangeArrowheads="1"/>
          </p:cNvSpPr>
          <p:nvPr/>
        </p:nvSpPr>
        <p:spPr bwMode="auto">
          <a:xfrm>
            <a:off x="3260725" y="1419225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sz="2800">
              <a:solidFill>
                <a:schemeClr val="bg1"/>
              </a:solidFill>
            </a:endParaRPr>
          </a:p>
        </p:txBody>
      </p:sp>
      <p:cxnSp>
        <p:nvCxnSpPr>
          <p:cNvPr id="3" name="Elbow Connector 2"/>
          <p:cNvCxnSpPr/>
          <p:nvPr/>
        </p:nvCxnSpPr>
        <p:spPr>
          <a:xfrm>
            <a:off x="7380288" y="1938338"/>
            <a:ext cx="1008062" cy="728662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4"/>
          <p:cNvSpPr>
            <a:spLocks noChangeArrowheads="1"/>
          </p:cNvSpPr>
          <p:nvPr/>
        </p:nvSpPr>
        <p:spPr bwMode="auto">
          <a:xfrm>
            <a:off x="0" y="2133600"/>
            <a:ext cx="4611688" cy="164465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sr-Cyrl-CS" sz="2800" b="1">
                <a:solidFill>
                  <a:srgbClr val="FFFFCC"/>
                </a:solidFill>
              </a:rPr>
              <a:t>ДИЈЕТЕТСКА</a:t>
            </a:r>
            <a:endParaRPr lang="sl-SI" sz="2800" b="1">
              <a:solidFill>
                <a:srgbClr val="FFFFCC"/>
              </a:solidFill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sr-Cyrl-CS" sz="2800" b="1">
                <a:solidFill>
                  <a:srgbClr val="FFFFCC"/>
                </a:solidFill>
              </a:rPr>
              <a:t>ХРАНА</a:t>
            </a:r>
            <a:endParaRPr lang="en-US" sz="2800" b="1">
              <a:solidFill>
                <a:srgbClr val="FFFFCC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572000" y="1752600"/>
            <a:ext cx="19050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800600" y="2895600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31750" idx="1"/>
          </p:cNvCxnSpPr>
          <p:nvPr/>
        </p:nvCxnSpPr>
        <p:spPr>
          <a:xfrm>
            <a:off x="4800600" y="3429000"/>
            <a:ext cx="685800" cy="2762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6200000" flipH="1">
            <a:off x="4191000" y="3733800"/>
            <a:ext cx="6096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H="1">
            <a:off x="2819400" y="4267200"/>
            <a:ext cx="9906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352800" y="3657600"/>
            <a:ext cx="3048000" cy="2286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836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68313" y="1196975"/>
            <a:ext cx="8280400" cy="5040313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endParaRPr lang="sr-Cyrl-CS" sz="2400" b="1" dirty="0" smtClean="0">
              <a:solidFill>
                <a:schemeClr val="bg2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sr-Cyrl-CS" sz="2400" b="1" dirty="0" smtClean="0">
                <a:solidFill>
                  <a:schemeClr val="tx1"/>
                </a:solidFill>
              </a:rPr>
              <a:t>Здравље је уско повезано са правилном исхраном.</a:t>
            </a:r>
          </a:p>
          <a:p>
            <a:pPr algn="just">
              <a:lnSpc>
                <a:spcPct val="80000"/>
              </a:lnSpc>
            </a:pPr>
            <a:endParaRPr lang="sr-Cyrl-CS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endParaRPr lang="en-US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endParaRPr lang="sr-Cyrl-CS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endParaRPr lang="en-US" sz="18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sr-Cyrl-CS" sz="2400" b="1" dirty="0" smtClean="0">
                <a:solidFill>
                  <a:schemeClr val="tx1"/>
                </a:solidFill>
              </a:rPr>
              <a:t>Отац медицине-Хипократ, 300 год. п.н.е.:</a:t>
            </a:r>
            <a:endParaRPr lang="en-US" sz="2400" b="1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endParaRPr lang="sr-Cyrl-CS" sz="24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sr-Cyrl-CS" sz="2400" dirty="0" smtClean="0">
                <a:solidFill>
                  <a:schemeClr val="tx1"/>
                </a:solidFill>
              </a:rPr>
              <a:t>„</a:t>
            </a:r>
            <a:r>
              <a:rPr lang="sr-Cyrl-CS" sz="2400" u="sng" dirty="0" smtClean="0">
                <a:solidFill>
                  <a:schemeClr val="tx1"/>
                </a:solidFill>
              </a:rPr>
              <a:t>Храна</a:t>
            </a:r>
            <a:r>
              <a:rPr lang="sr-Cyrl-CS" sz="2400" dirty="0" smtClean="0">
                <a:solidFill>
                  <a:schemeClr val="tx1"/>
                </a:solidFill>
              </a:rPr>
              <a:t> нека буде твој </a:t>
            </a:r>
            <a:r>
              <a:rPr lang="sr-Cyrl-CS" sz="2400" u="sng" dirty="0" smtClean="0">
                <a:solidFill>
                  <a:schemeClr val="tx1"/>
                </a:solidFill>
              </a:rPr>
              <a:t>лек</a:t>
            </a:r>
            <a:r>
              <a:rPr lang="sr-Cyrl-CS" sz="2400" dirty="0" smtClean="0">
                <a:solidFill>
                  <a:schemeClr val="tx1"/>
                </a:solidFill>
              </a:rPr>
              <a:t>, </a:t>
            </a:r>
            <a:r>
              <a:rPr lang="sr-Cyrl-CS" sz="2400" u="sng" dirty="0" smtClean="0">
                <a:solidFill>
                  <a:schemeClr val="tx1"/>
                </a:solidFill>
              </a:rPr>
              <a:t>лек</a:t>
            </a:r>
            <a:r>
              <a:rPr lang="sr-Cyrl-CS" sz="2400" dirty="0" smtClean="0">
                <a:solidFill>
                  <a:schemeClr val="tx1"/>
                </a:solidFill>
              </a:rPr>
              <a:t> нека буде </a:t>
            </a:r>
            <a:r>
              <a:rPr lang="sr-Cyrl-CS" sz="2400" u="sng" dirty="0" smtClean="0">
                <a:solidFill>
                  <a:schemeClr val="tx1"/>
                </a:solidFill>
              </a:rPr>
              <a:t>храна</a:t>
            </a:r>
            <a:r>
              <a:rPr lang="sr-Cyrl-CS" sz="2400" dirty="0" smtClean="0">
                <a:solidFill>
                  <a:schemeClr val="tx1"/>
                </a:solidFill>
              </a:rPr>
              <a:t> твоја“</a:t>
            </a:r>
          </a:p>
          <a:p>
            <a:pPr algn="just">
              <a:lnSpc>
                <a:spcPct val="80000"/>
              </a:lnSpc>
            </a:pPr>
            <a:endParaRPr lang="sr-Cyrl-CS" sz="2400" dirty="0" smtClean="0">
              <a:solidFill>
                <a:schemeClr val="tx1"/>
              </a:solidFill>
            </a:endParaRPr>
          </a:p>
          <a:p>
            <a:pPr algn="just"/>
            <a:r>
              <a:rPr lang="sr-Cyrl-CS" sz="2400" b="1" dirty="0" smtClean="0">
                <a:solidFill>
                  <a:schemeClr val="tx1"/>
                </a:solidFill>
              </a:rPr>
              <a:t>Џорџ Херберт (16 век) рекао је</a:t>
            </a:r>
          </a:p>
          <a:p>
            <a:pPr algn="just"/>
            <a:endParaRPr lang="en-US" sz="2400" b="1" dirty="0" smtClean="0">
              <a:solidFill>
                <a:schemeClr val="tx1"/>
              </a:solidFill>
            </a:endParaRPr>
          </a:p>
          <a:p>
            <a:pPr algn="just"/>
            <a:r>
              <a:rPr lang="sr-Cyrl-CS" sz="2400" dirty="0" smtClean="0">
                <a:solidFill>
                  <a:schemeClr val="tx1"/>
                </a:solidFill>
              </a:rPr>
              <a:t>„Ма ко био отац једне болести, </a:t>
            </a:r>
            <a:r>
              <a:rPr lang="sr-Cyrl-CS" sz="2400" u="sng" dirty="0" smtClean="0">
                <a:solidFill>
                  <a:schemeClr val="tx1"/>
                </a:solidFill>
              </a:rPr>
              <a:t>неправилна исхрана </a:t>
            </a:r>
            <a:r>
              <a:rPr lang="sr-Cyrl-CS" sz="2400" dirty="0" smtClean="0">
                <a:solidFill>
                  <a:schemeClr val="tx1"/>
                </a:solidFill>
              </a:rPr>
              <a:t>јој је мајка“</a:t>
            </a:r>
            <a:endParaRPr lang="en-US" sz="2400" dirty="0" smtClean="0">
              <a:solidFill>
                <a:schemeClr val="tx1"/>
              </a:solidFill>
            </a:endParaRPr>
          </a:p>
          <a:p>
            <a:pPr algn="just">
              <a:lnSpc>
                <a:spcPct val="80000"/>
              </a:lnSpc>
            </a:pPr>
            <a:endParaRPr lang="sr-Latn-CS" sz="1800" dirty="0" smtClean="0"/>
          </a:p>
        </p:txBody>
      </p:sp>
    </p:spTree>
    <p:extLst>
      <p:ext uri="{BB962C8B-B14F-4D97-AF65-F5344CB8AC3E}">
        <p14:creationId xmlns:p14="http://schemas.microsoft.com/office/powerpoint/2010/main" xmlns="" val="274665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1"/>
            <a:ext cx="9143999" cy="990599"/>
          </a:xfrm>
        </p:spPr>
        <p:txBody>
          <a:bodyPr>
            <a:normAutofit/>
          </a:bodyPr>
          <a:lstStyle/>
          <a:p>
            <a:pPr eaLnBrk="1" hangingPunct="1"/>
            <a:r>
              <a:rPr lang="sr-Cyrl-CS" b="1" dirty="0" smtClean="0">
                <a:solidFill>
                  <a:schemeClr val="tx1"/>
                </a:solidFill>
              </a:rPr>
              <a:t>ДИЈЕТЕТСКИ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sr-Cyrl-CS" b="1" dirty="0" smtClean="0">
                <a:solidFill>
                  <a:schemeClr val="tx1"/>
                </a:solidFill>
              </a:rPr>
              <a:t>СУПЛЕМЕНТИ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sp>
        <p:nvSpPr>
          <p:cNvPr id="3277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57150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n-US" sz="500" dirty="0" smtClean="0"/>
              <a:t>     </a:t>
            </a:r>
            <a:r>
              <a:rPr lang="en-US" sz="3600" dirty="0" smtClean="0"/>
              <a:t>“</a:t>
            </a:r>
            <a:r>
              <a:rPr lang="sr-Cyrl-CS" sz="3600" dirty="0" smtClean="0"/>
              <a:t>Дијететски</a:t>
            </a:r>
            <a:r>
              <a:rPr lang="en-US" sz="3600" dirty="0" smtClean="0"/>
              <a:t> </a:t>
            </a:r>
            <a:r>
              <a:rPr lang="sr-Cyrl-CS" sz="3600" dirty="0" smtClean="0"/>
              <a:t>суплементи</a:t>
            </a:r>
            <a:r>
              <a:rPr lang="en-US" sz="3600" dirty="0" smtClean="0"/>
              <a:t> </a:t>
            </a:r>
            <a:r>
              <a:rPr lang="sr-Cyrl-CS" sz="3600" dirty="0" smtClean="0"/>
              <a:t>су</a:t>
            </a:r>
            <a:r>
              <a:rPr lang="en-US" sz="3600" dirty="0" smtClean="0"/>
              <a:t> </a:t>
            </a:r>
            <a:r>
              <a:rPr lang="sr-Cyrl-CS" sz="3600" dirty="0" smtClean="0"/>
              <a:t>намирнице</a:t>
            </a:r>
            <a:r>
              <a:rPr lang="en-US" sz="3600" dirty="0" smtClean="0"/>
              <a:t> </a:t>
            </a:r>
            <a:r>
              <a:rPr lang="sr-Cyrl-CS" sz="3600" dirty="0" smtClean="0"/>
              <a:t>које</a:t>
            </a:r>
            <a:r>
              <a:rPr lang="en-US" sz="3600" dirty="0" smtClean="0"/>
              <a:t> </a:t>
            </a:r>
            <a:r>
              <a:rPr lang="sr-Cyrl-CS" sz="3600" dirty="0" smtClean="0"/>
              <a:t>допуњују</a:t>
            </a:r>
            <a:r>
              <a:rPr lang="en-US" sz="3600" dirty="0" smtClean="0"/>
              <a:t> </a:t>
            </a:r>
            <a:r>
              <a:rPr lang="sr-Cyrl-CS" sz="3600" dirty="0" smtClean="0"/>
              <a:t>нормалну</a:t>
            </a:r>
            <a:r>
              <a:rPr lang="en-US" sz="3600" dirty="0" smtClean="0"/>
              <a:t> </a:t>
            </a:r>
            <a:r>
              <a:rPr lang="sr-Cyrl-CS" sz="3600" dirty="0" smtClean="0"/>
              <a:t>исхрану</a:t>
            </a:r>
            <a:r>
              <a:rPr lang="en-US" sz="3600" dirty="0" smtClean="0"/>
              <a:t> </a:t>
            </a:r>
            <a:r>
              <a:rPr lang="sr-Cyrl-CS" sz="3600" dirty="0" smtClean="0"/>
              <a:t>и</a:t>
            </a:r>
            <a:r>
              <a:rPr lang="en-US" sz="3600" dirty="0" smtClean="0"/>
              <a:t> </a:t>
            </a:r>
            <a:r>
              <a:rPr lang="sr-Cyrl-CS" sz="3600" dirty="0" smtClean="0"/>
              <a:t>представљају</a:t>
            </a:r>
            <a:r>
              <a:rPr lang="en-US" sz="3600" dirty="0" smtClean="0"/>
              <a:t> </a:t>
            </a:r>
            <a:r>
              <a:rPr lang="sr-Cyrl-CS" sz="3600" dirty="0" smtClean="0"/>
              <a:t>концентроване</a:t>
            </a:r>
            <a:r>
              <a:rPr lang="en-US" sz="3600" dirty="0" smtClean="0"/>
              <a:t> </a:t>
            </a:r>
            <a:r>
              <a:rPr lang="sr-Cyrl-CS" sz="3600" dirty="0" smtClean="0"/>
              <a:t>изворе</a:t>
            </a:r>
            <a:r>
              <a:rPr lang="en-US" sz="3600" dirty="0" smtClean="0"/>
              <a:t> </a:t>
            </a:r>
            <a:r>
              <a:rPr lang="sr-Cyrl-CS" sz="3600" dirty="0" smtClean="0"/>
              <a:t>витамина</a:t>
            </a:r>
            <a:r>
              <a:rPr lang="en-US" sz="3600" dirty="0" smtClean="0"/>
              <a:t>, </a:t>
            </a:r>
            <a:r>
              <a:rPr lang="sr-Cyrl-CS" sz="3600" dirty="0" smtClean="0"/>
              <a:t>минерала</a:t>
            </a:r>
            <a:r>
              <a:rPr lang="en-US" sz="3600" dirty="0" smtClean="0"/>
              <a:t> </a:t>
            </a:r>
            <a:r>
              <a:rPr lang="sr-Cyrl-CS" sz="3600" dirty="0" smtClean="0"/>
              <a:t>или</a:t>
            </a:r>
            <a:r>
              <a:rPr lang="en-US" sz="3600" dirty="0" smtClean="0"/>
              <a:t> </a:t>
            </a:r>
            <a:r>
              <a:rPr lang="sr-Cyrl-CS" sz="3600" dirty="0" smtClean="0"/>
              <a:t>других</a:t>
            </a:r>
            <a:r>
              <a:rPr lang="en-US" sz="3600" dirty="0" smtClean="0"/>
              <a:t> </a:t>
            </a:r>
            <a:r>
              <a:rPr lang="sr-Cyrl-CS" sz="3600" dirty="0" smtClean="0"/>
              <a:t>супстанци</a:t>
            </a:r>
            <a:r>
              <a:rPr lang="en-US" sz="3600" dirty="0" smtClean="0"/>
              <a:t> </a:t>
            </a:r>
            <a:r>
              <a:rPr lang="sr-Cyrl-CS" sz="3600" dirty="0" smtClean="0"/>
              <a:t>са</a:t>
            </a:r>
            <a:r>
              <a:rPr lang="en-US" sz="3600" dirty="0" smtClean="0"/>
              <a:t> </a:t>
            </a:r>
            <a:r>
              <a:rPr lang="sr-Cyrl-CS" sz="3600" dirty="0" smtClean="0"/>
              <a:t>хранљивим</a:t>
            </a:r>
            <a:r>
              <a:rPr lang="en-US" sz="3600" dirty="0" smtClean="0"/>
              <a:t> </a:t>
            </a:r>
            <a:r>
              <a:rPr lang="sr-Cyrl-CS" sz="3600" dirty="0" smtClean="0"/>
              <a:t>или</a:t>
            </a:r>
            <a:r>
              <a:rPr lang="en-US" sz="3600" dirty="0" smtClean="0"/>
              <a:t> </a:t>
            </a:r>
            <a:r>
              <a:rPr lang="sr-Cyrl-CS" sz="3600" dirty="0" smtClean="0"/>
              <a:t>физиолошким</a:t>
            </a:r>
            <a:r>
              <a:rPr lang="en-US" sz="3600" dirty="0" smtClean="0"/>
              <a:t> </a:t>
            </a:r>
            <a:r>
              <a:rPr lang="sr-Cyrl-CS" sz="3600" dirty="0" smtClean="0"/>
              <a:t>ефектом</a:t>
            </a:r>
            <a:r>
              <a:rPr lang="en-US" sz="3600" dirty="0" smtClean="0"/>
              <a:t>, </a:t>
            </a:r>
            <a:r>
              <a:rPr lang="sr-Cyrl-CS" sz="3600" dirty="0" smtClean="0"/>
              <a:t>појединачно</a:t>
            </a:r>
            <a:r>
              <a:rPr lang="en-US" sz="3600" dirty="0" smtClean="0"/>
              <a:t> </a:t>
            </a:r>
            <a:r>
              <a:rPr lang="sr-Cyrl-CS" sz="3600" dirty="0" smtClean="0"/>
              <a:t>или</a:t>
            </a:r>
            <a:r>
              <a:rPr lang="en-US" sz="3600" dirty="0" smtClean="0"/>
              <a:t> </a:t>
            </a:r>
            <a:r>
              <a:rPr lang="sr-Cyrl-CS" sz="3600" dirty="0" smtClean="0"/>
              <a:t>у</a:t>
            </a:r>
            <a:r>
              <a:rPr lang="en-US" sz="3600" dirty="0" smtClean="0"/>
              <a:t> </a:t>
            </a:r>
            <a:r>
              <a:rPr lang="sr-Cyrl-CS" sz="3600" dirty="0" smtClean="0"/>
              <a:t>комбинацији</a:t>
            </a:r>
            <a:r>
              <a:rPr lang="en-US" sz="3600" dirty="0" smtClean="0"/>
              <a:t>, </a:t>
            </a:r>
            <a:r>
              <a:rPr lang="sr-Cyrl-CS" sz="3600" dirty="0" smtClean="0"/>
              <a:t>а</a:t>
            </a:r>
            <a:r>
              <a:rPr lang="en-US" sz="3600" dirty="0" smtClean="0"/>
              <a:t> </a:t>
            </a:r>
            <a:r>
              <a:rPr lang="sr-Cyrl-CS" sz="3600" dirty="0" smtClean="0"/>
              <a:t>у</a:t>
            </a:r>
            <a:r>
              <a:rPr lang="en-US" sz="3600" dirty="0" smtClean="0"/>
              <a:t> </a:t>
            </a:r>
            <a:r>
              <a:rPr lang="sr-Cyrl-CS" sz="3600" dirty="0" smtClean="0"/>
              <a:t>промету</a:t>
            </a:r>
            <a:r>
              <a:rPr lang="en-US" sz="3600" dirty="0" smtClean="0"/>
              <a:t> </a:t>
            </a:r>
            <a:r>
              <a:rPr lang="sr-Cyrl-CS" sz="3600" dirty="0" smtClean="0"/>
              <a:t>су</a:t>
            </a:r>
            <a:r>
              <a:rPr lang="en-US" sz="3600" dirty="0" smtClean="0"/>
              <a:t> </a:t>
            </a:r>
            <a:r>
              <a:rPr lang="sr-Cyrl-CS" sz="3600" dirty="0" smtClean="0"/>
              <a:t>у</a:t>
            </a:r>
            <a:r>
              <a:rPr lang="en-US" sz="3600" dirty="0" smtClean="0"/>
              <a:t> </a:t>
            </a:r>
            <a:r>
              <a:rPr lang="sr-Cyrl-CS" sz="3600" dirty="0" smtClean="0"/>
              <a:t>дозираним</a:t>
            </a:r>
            <a:r>
              <a:rPr lang="en-US" sz="3600" dirty="0" smtClean="0"/>
              <a:t> </a:t>
            </a:r>
            <a:r>
              <a:rPr lang="sr-Cyrl-CS" sz="3600" dirty="0" smtClean="0"/>
              <a:t>облицима</a:t>
            </a:r>
            <a:r>
              <a:rPr lang="en-US" sz="3600" dirty="0" smtClean="0"/>
              <a:t> </a:t>
            </a:r>
            <a:r>
              <a:rPr lang="sr-Cyrl-CS" sz="3600" dirty="0" smtClean="0"/>
              <a:t>дизајниране</a:t>
            </a:r>
            <a:r>
              <a:rPr lang="en-US" sz="3600" dirty="0" smtClean="0"/>
              <a:t> </a:t>
            </a:r>
            <a:r>
              <a:rPr lang="sr-Cyrl-CS" sz="3600" dirty="0" smtClean="0"/>
              <a:t>да</a:t>
            </a:r>
            <a:r>
              <a:rPr lang="en-US" sz="3600" dirty="0" smtClean="0"/>
              <a:t> </a:t>
            </a:r>
            <a:r>
              <a:rPr lang="sr-Cyrl-CS" sz="3600" dirty="0" smtClean="0"/>
              <a:t>се</a:t>
            </a:r>
            <a:r>
              <a:rPr lang="en-US" sz="3600" dirty="0" smtClean="0"/>
              <a:t> </a:t>
            </a:r>
            <a:r>
              <a:rPr lang="sr-Cyrl-CS" sz="3600" dirty="0" smtClean="0"/>
              <a:t>узимају</a:t>
            </a:r>
            <a:r>
              <a:rPr lang="en-US" sz="3600" dirty="0" smtClean="0"/>
              <a:t> </a:t>
            </a:r>
            <a:r>
              <a:rPr lang="sr-Cyrl-CS" sz="3600" dirty="0" smtClean="0"/>
              <a:t>у</a:t>
            </a:r>
            <a:r>
              <a:rPr lang="en-US" sz="3600" dirty="0" smtClean="0"/>
              <a:t> </a:t>
            </a:r>
            <a:r>
              <a:rPr lang="sr-Cyrl-CS" sz="3600" dirty="0" smtClean="0"/>
              <a:t>одмереним</a:t>
            </a:r>
            <a:r>
              <a:rPr lang="en-US" sz="3600" dirty="0" smtClean="0"/>
              <a:t> </a:t>
            </a:r>
            <a:r>
              <a:rPr lang="sr-Cyrl-CS" sz="3600" dirty="0" smtClean="0"/>
              <a:t>појединачним</a:t>
            </a:r>
            <a:r>
              <a:rPr lang="en-US" sz="3600" dirty="0" smtClean="0"/>
              <a:t> </a:t>
            </a:r>
            <a:r>
              <a:rPr lang="sr-Cyrl-CS" sz="3600" dirty="0" smtClean="0"/>
              <a:t>количинама</a:t>
            </a:r>
            <a:r>
              <a:rPr lang="en-US" sz="3600" dirty="0" smtClean="0"/>
              <a:t> (</a:t>
            </a:r>
            <a:r>
              <a:rPr lang="sr-Cyrl-CS" sz="3600" dirty="0" smtClean="0"/>
              <a:t>капсуле</a:t>
            </a:r>
            <a:r>
              <a:rPr lang="en-US" sz="3600" dirty="0" smtClean="0"/>
              <a:t>, </a:t>
            </a:r>
            <a:r>
              <a:rPr lang="sr-Cyrl-CS" sz="3600" dirty="0" smtClean="0"/>
              <a:t>пастиле</a:t>
            </a:r>
            <a:r>
              <a:rPr lang="en-US" sz="3600" dirty="0" smtClean="0"/>
              <a:t>, </a:t>
            </a:r>
            <a:r>
              <a:rPr lang="sr-Cyrl-CS" sz="3600" dirty="0" smtClean="0"/>
              <a:t>таблете</a:t>
            </a:r>
            <a:r>
              <a:rPr lang="en-US" sz="3600" dirty="0" smtClean="0"/>
              <a:t>, </a:t>
            </a:r>
            <a:r>
              <a:rPr lang="sr-Cyrl-CS" sz="3600" dirty="0" smtClean="0"/>
              <a:t>пилуле</a:t>
            </a:r>
            <a:r>
              <a:rPr lang="en-US" sz="3600" dirty="0" smtClean="0"/>
              <a:t>, </a:t>
            </a:r>
            <a:r>
              <a:rPr lang="sr-Cyrl-CS" sz="3600" dirty="0" smtClean="0"/>
              <a:t>кесице</a:t>
            </a:r>
            <a:r>
              <a:rPr lang="en-US" sz="3600" dirty="0" smtClean="0"/>
              <a:t> </a:t>
            </a:r>
            <a:r>
              <a:rPr lang="sr-Cyrl-CS" sz="3600" dirty="0" smtClean="0"/>
              <a:t>прашка</a:t>
            </a:r>
            <a:r>
              <a:rPr lang="en-US" sz="3600" dirty="0" smtClean="0"/>
              <a:t>, </a:t>
            </a:r>
            <a:r>
              <a:rPr lang="sr-Cyrl-CS" sz="3600" dirty="0" smtClean="0"/>
              <a:t>ампуле</a:t>
            </a:r>
            <a:r>
              <a:rPr lang="en-US" sz="3600" dirty="0" smtClean="0"/>
              <a:t> </a:t>
            </a:r>
            <a:r>
              <a:rPr lang="sr-Cyrl-CS" sz="3600" dirty="0" smtClean="0"/>
              <a:t>течности</a:t>
            </a:r>
            <a:r>
              <a:rPr lang="en-US" sz="3600" dirty="0" smtClean="0"/>
              <a:t>, </a:t>
            </a:r>
            <a:r>
              <a:rPr lang="sr-Cyrl-CS" sz="3600" dirty="0" smtClean="0"/>
              <a:t>бочице</a:t>
            </a:r>
            <a:r>
              <a:rPr lang="en-US" sz="3600" dirty="0" smtClean="0"/>
              <a:t> </a:t>
            </a:r>
            <a:r>
              <a:rPr lang="sr-Cyrl-CS" sz="3600" dirty="0" smtClean="0"/>
              <a:t>за</a:t>
            </a:r>
            <a:r>
              <a:rPr lang="en-US" sz="3600" dirty="0" smtClean="0"/>
              <a:t> </a:t>
            </a:r>
            <a:r>
              <a:rPr lang="sr-Cyrl-CS" sz="3600" dirty="0" smtClean="0"/>
              <a:t>дозирање</a:t>
            </a:r>
            <a:r>
              <a:rPr lang="en-US" sz="3600" dirty="0" smtClean="0"/>
              <a:t> </a:t>
            </a:r>
            <a:r>
              <a:rPr lang="sr-Cyrl-CS" sz="3600" dirty="0" smtClean="0"/>
              <a:t>и</a:t>
            </a:r>
            <a:r>
              <a:rPr lang="en-US" sz="3600" dirty="0" smtClean="0"/>
              <a:t> </a:t>
            </a:r>
            <a:r>
              <a:rPr lang="sr-Cyrl-CS" sz="3600" dirty="0" smtClean="0"/>
              <a:t>капима</a:t>
            </a:r>
            <a:r>
              <a:rPr lang="en-US" sz="3600" dirty="0" smtClean="0"/>
              <a:t> </a:t>
            </a:r>
            <a:r>
              <a:rPr lang="sr-Cyrl-CS" sz="3600" dirty="0" smtClean="0"/>
              <a:t>и</a:t>
            </a:r>
            <a:r>
              <a:rPr lang="en-US" sz="3600" dirty="0" smtClean="0"/>
              <a:t> </a:t>
            </a:r>
            <a:r>
              <a:rPr lang="sr-Cyrl-CS" sz="3600" dirty="0" smtClean="0"/>
              <a:t>сл</a:t>
            </a:r>
            <a:r>
              <a:rPr lang="en-US" sz="3600" dirty="0" smtClean="0"/>
              <a:t>.)”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80000"/>
              </a:lnSpc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96912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"/>
            <a:ext cx="9144000" cy="6858000"/>
          </a:xfrm>
        </p:spPr>
        <p:txBody>
          <a:bodyPr/>
          <a:lstStyle/>
          <a:p>
            <a:pPr indent="22225">
              <a:lnSpc>
                <a:spcPct val="90000"/>
              </a:lnSpc>
              <a:buFontTx/>
              <a:buNone/>
            </a:pPr>
            <a:r>
              <a:rPr lang="sr-Latn-CS" sz="2200" dirty="0" smtClean="0">
                <a:solidFill>
                  <a:srgbClr val="FFFFCC"/>
                </a:solidFill>
              </a:rPr>
              <a:t>	</a:t>
            </a:r>
            <a:r>
              <a:rPr lang="sr-Cyrl-CS" sz="2200" dirty="0" smtClean="0"/>
              <a:t>За</a:t>
            </a:r>
            <a:r>
              <a:rPr lang="sr-Latn-CS" sz="2200" dirty="0" smtClean="0"/>
              <a:t> </a:t>
            </a:r>
            <a:r>
              <a:rPr lang="sr-Cyrl-CS" sz="2200" dirty="0" smtClean="0"/>
              <a:t>планирање</a:t>
            </a:r>
            <a:r>
              <a:rPr lang="sr-Latn-CS" sz="2200" dirty="0" smtClean="0"/>
              <a:t> </a:t>
            </a:r>
            <a:r>
              <a:rPr lang="sr-Cyrl-CS" sz="2200" dirty="0" smtClean="0"/>
              <a:t>правилне</a:t>
            </a:r>
            <a:r>
              <a:rPr lang="sr-Latn-CS" sz="2200" dirty="0" smtClean="0"/>
              <a:t> </a:t>
            </a:r>
            <a:r>
              <a:rPr lang="sr-Cyrl-CS" sz="2200" dirty="0" smtClean="0"/>
              <a:t>исхране</a:t>
            </a:r>
            <a:r>
              <a:rPr lang="sr-Latn-CS" sz="2200" dirty="0" smtClean="0"/>
              <a:t> </a:t>
            </a:r>
            <a:r>
              <a:rPr lang="sr-Cyrl-CS" sz="2200" dirty="0" smtClean="0"/>
              <a:t>већ 30 и више година година</a:t>
            </a:r>
            <a:r>
              <a:rPr lang="sr-Latn-CS" sz="2200" dirty="0" smtClean="0"/>
              <a:t> </a:t>
            </a:r>
            <a:r>
              <a:rPr lang="sr-Cyrl-CS" sz="2200" dirty="0" smtClean="0"/>
              <a:t>коришћена је</a:t>
            </a:r>
            <a:r>
              <a:rPr lang="sr-Latn-CS" sz="2200" dirty="0" smtClean="0"/>
              <a:t> </a:t>
            </a:r>
            <a:r>
              <a:rPr lang="sr-Cyrl-CS" sz="2200" b="1" dirty="0" smtClean="0"/>
              <a:t>Пирамида</a:t>
            </a:r>
            <a:r>
              <a:rPr lang="sr-Latn-CS" sz="2200" b="1" dirty="0" smtClean="0"/>
              <a:t> </a:t>
            </a:r>
            <a:r>
              <a:rPr lang="sr-Cyrl-CS" sz="2200" b="1" dirty="0" smtClean="0"/>
              <a:t>СЗО</a:t>
            </a:r>
            <a:r>
              <a:rPr lang="sr-Latn-CS" sz="2200" dirty="0" smtClean="0"/>
              <a:t>, </a:t>
            </a:r>
            <a:r>
              <a:rPr lang="sr-Cyrl-CS" sz="2200" dirty="0" smtClean="0"/>
              <a:t>(усклађену</a:t>
            </a:r>
            <a:r>
              <a:rPr lang="sr-Latn-CS" sz="2200" dirty="0" smtClean="0"/>
              <a:t> </a:t>
            </a:r>
            <a:r>
              <a:rPr lang="sr-Cyrl-CS" sz="2200" dirty="0" smtClean="0"/>
              <a:t>са</a:t>
            </a:r>
            <a:r>
              <a:rPr lang="sr-Latn-CS" sz="2200" dirty="0" smtClean="0"/>
              <a:t> </a:t>
            </a:r>
            <a:r>
              <a:rPr lang="sr-Cyrl-CS" sz="2200" dirty="0" smtClean="0"/>
              <a:t>европским</a:t>
            </a:r>
            <a:r>
              <a:rPr lang="sr-Latn-CS" sz="2200" dirty="0" smtClean="0"/>
              <a:t> </a:t>
            </a:r>
            <a:r>
              <a:rPr lang="sr-Cyrl-CS" sz="2200" dirty="0" smtClean="0"/>
              <a:t>препорукама).</a:t>
            </a:r>
          </a:p>
          <a:p>
            <a:pPr indent="22225">
              <a:lnSpc>
                <a:spcPct val="90000"/>
              </a:lnSpc>
              <a:buFontTx/>
              <a:buNone/>
            </a:pPr>
            <a:r>
              <a:rPr lang="sr-Cyrl-CS" sz="2200" dirty="0" smtClean="0"/>
              <a:t>На</a:t>
            </a:r>
            <a:r>
              <a:rPr lang="sr-Latn-CS" sz="2200" dirty="0" smtClean="0"/>
              <a:t> </a:t>
            </a:r>
            <a:r>
              <a:rPr lang="sr-Cyrl-CS" sz="2200" dirty="0" smtClean="0"/>
              <a:t>њој</a:t>
            </a:r>
            <a:r>
              <a:rPr lang="sr-Latn-CS" sz="2200" dirty="0" smtClean="0"/>
              <a:t> </a:t>
            </a:r>
            <a:r>
              <a:rPr lang="sr-Cyrl-CS" sz="2200" dirty="0" smtClean="0"/>
              <a:t>је</a:t>
            </a:r>
            <a:r>
              <a:rPr lang="sr-Latn-CS" sz="2200" dirty="0" smtClean="0"/>
              <a:t> </a:t>
            </a:r>
            <a:r>
              <a:rPr lang="sr-Cyrl-CS" sz="2200" dirty="0" smtClean="0"/>
              <a:t>сликовито приказана</a:t>
            </a:r>
            <a:r>
              <a:rPr lang="sr-Latn-CS" sz="2200" dirty="0" smtClean="0"/>
              <a:t> </a:t>
            </a:r>
            <a:r>
              <a:rPr lang="sr-Cyrl-CS" sz="2200" dirty="0" smtClean="0"/>
              <a:t>пожељна</a:t>
            </a:r>
            <a:r>
              <a:rPr lang="sr-Latn-CS" sz="2200" dirty="0" smtClean="0"/>
              <a:t> </a:t>
            </a:r>
            <a:r>
              <a:rPr lang="sr-Cyrl-CS" sz="2200" dirty="0" smtClean="0"/>
              <a:t>структура</a:t>
            </a:r>
            <a:r>
              <a:rPr lang="sr-Latn-CS" sz="2200" dirty="0" smtClean="0"/>
              <a:t> </a:t>
            </a:r>
            <a:r>
              <a:rPr lang="sr-Cyrl-CS" sz="2200" dirty="0" smtClean="0"/>
              <a:t>дневних</a:t>
            </a:r>
            <a:r>
              <a:rPr lang="sr-Latn-CS" sz="2200" dirty="0" smtClean="0"/>
              <a:t> </a:t>
            </a:r>
            <a:r>
              <a:rPr lang="sr-Cyrl-CS" sz="2200" dirty="0" smtClean="0"/>
              <a:t>уноса појединих група намирница</a:t>
            </a:r>
            <a:r>
              <a:rPr lang="en-US" sz="2200" dirty="0" smtClean="0"/>
              <a:t>:</a:t>
            </a:r>
            <a:endParaRPr lang="sr-Cyrl-CS" sz="2200" dirty="0" smtClean="0"/>
          </a:p>
          <a:p>
            <a:pPr indent="22225">
              <a:lnSpc>
                <a:spcPct val="90000"/>
              </a:lnSpc>
            </a:pPr>
            <a:r>
              <a:rPr lang="sr-Latn-CS" sz="2200" dirty="0" smtClean="0"/>
              <a:t> </a:t>
            </a:r>
            <a:r>
              <a:rPr lang="sr-Cyrl-CS" sz="2200" dirty="0" smtClean="0"/>
              <a:t>основу</a:t>
            </a:r>
            <a:r>
              <a:rPr lang="sr-Latn-CS" sz="2200" dirty="0" smtClean="0"/>
              <a:t> </a:t>
            </a:r>
            <a:r>
              <a:rPr lang="sr-Cyrl-CS" sz="2200" dirty="0" smtClean="0"/>
              <a:t>чине</a:t>
            </a:r>
            <a:r>
              <a:rPr lang="sr-Latn-CS" sz="2200" dirty="0" smtClean="0"/>
              <a:t> </a:t>
            </a:r>
            <a:r>
              <a:rPr lang="sr-Cyrl-CS" sz="2200" dirty="0" smtClean="0"/>
              <a:t>житарице</a:t>
            </a:r>
            <a:r>
              <a:rPr lang="sr-Latn-CS" sz="2200" dirty="0" smtClean="0"/>
              <a:t> </a:t>
            </a:r>
            <a:r>
              <a:rPr lang="sr-Cyrl-CS" sz="2200" dirty="0" smtClean="0"/>
              <a:t>и</a:t>
            </a:r>
            <a:r>
              <a:rPr lang="sr-Latn-CS" sz="2200" dirty="0" smtClean="0"/>
              <a:t> </a:t>
            </a:r>
            <a:r>
              <a:rPr lang="sr-Cyrl-CS" sz="2200" dirty="0" smtClean="0"/>
              <a:t>производи</a:t>
            </a:r>
            <a:r>
              <a:rPr lang="sr-Latn-CS" sz="2200" dirty="0" smtClean="0"/>
              <a:t> </a:t>
            </a:r>
            <a:r>
              <a:rPr lang="sr-Cyrl-CS" sz="2200" dirty="0" smtClean="0"/>
              <a:t>од</a:t>
            </a:r>
            <a:r>
              <a:rPr lang="sr-Latn-CS" sz="2200" dirty="0" smtClean="0"/>
              <a:t> </a:t>
            </a:r>
            <a:r>
              <a:rPr lang="sr-Cyrl-CS" sz="2200" dirty="0" smtClean="0"/>
              <a:t>житарица</a:t>
            </a:r>
            <a:r>
              <a:rPr lang="sr-Latn-CS" sz="2200" dirty="0" smtClean="0"/>
              <a:t> </a:t>
            </a:r>
            <a:r>
              <a:rPr lang="sr-Cyrl-CS" sz="2200" dirty="0" smtClean="0"/>
              <a:t>из</a:t>
            </a:r>
            <a:r>
              <a:rPr lang="sr-Latn-CS" sz="2200" dirty="0" smtClean="0"/>
              <a:t> </a:t>
            </a:r>
            <a:r>
              <a:rPr lang="sr-Cyrl-CS" sz="2200" dirty="0" smtClean="0"/>
              <a:t>којих</a:t>
            </a:r>
            <a:r>
              <a:rPr lang="sr-Latn-CS" sz="2200" dirty="0" smtClean="0"/>
              <a:t> </a:t>
            </a:r>
            <a:r>
              <a:rPr lang="sr-Cyrl-CS" sz="2200" dirty="0" smtClean="0"/>
              <a:t>треба</a:t>
            </a:r>
            <a:r>
              <a:rPr lang="sr-Latn-CS" sz="2200" dirty="0" smtClean="0"/>
              <a:t> </a:t>
            </a:r>
            <a:r>
              <a:rPr lang="sr-Cyrl-CS" sz="2200" dirty="0" smtClean="0"/>
              <a:t>обезбедити</a:t>
            </a:r>
            <a:r>
              <a:rPr lang="sr-Latn-CS" sz="2200" dirty="0" smtClean="0"/>
              <a:t> </a:t>
            </a:r>
            <a:r>
              <a:rPr lang="sr-Latn-CS" sz="2200" b="1" dirty="0" smtClean="0"/>
              <a:t>30-45%</a:t>
            </a:r>
            <a:r>
              <a:rPr lang="sr-Latn-CS" sz="2200" dirty="0" smtClean="0"/>
              <a:t> </a:t>
            </a:r>
            <a:r>
              <a:rPr lang="sr-Cyrl-CS" sz="2200" dirty="0" smtClean="0"/>
              <a:t>дневно</a:t>
            </a:r>
            <a:r>
              <a:rPr lang="sr-Latn-CS" sz="2200" dirty="0" smtClean="0"/>
              <a:t> </a:t>
            </a:r>
            <a:r>
              <a:rPr lang="sr-Cyrl-CS" sz="2200" dirty="0" smtClean="0"/>
              <a:t>потребне</a:t>
            </a:r>
            <a:r>
              <a:rPr lang="sr-Latn-CS" sz="2200" dirty="0" smtClean="0"/>
              <a:t> </a:t>
            </a:r>
            <a:r>
              <a:rPr lang="sr-Cyrl-CS" sz="2200" dirty="0" smtClean="0"/>
              <a:t>енергије</a:t>
            </a:r>
            <a:r>
              <a:rPr lang="sr-Latn-CS" sz="2200" dirty="0" smtClean="0"/>
              <a:t>; </a:t>
            </a:r>
          </a:p>
          <a:p>
            <a:pPr indent="22225">
              <a:lnSpc>
                <a:spcPct val="90000"/>
              </a:lnSpc>
            </a:pPr>
            <a:r>
              <a:rPr lang="sr-Latn-CS" sz="2200" dirty="0" smtClean="0"/>
              <a:t> </a:t>
            </a:r>
            <a:r>
              <a:rPr lang="sr-Cyrl-CS" sz="2200" dirty="0" smtClean="0"/>
              <a:t>из</a:t>
            </a:r>
            <a:r>
              <a:rPr lang="sr-Latn-CS" sz="2200" dirty="0" smtClean="0"/>
              <a:t> </a:t>
            </a:r>
            <a:r>
              <a:rPr lang="sr-Cyrl-CS" sz="2200" dirty="0" smtClean="0"/>
              <a:t>поврћа</a:t>
            </a:r>
            <a:r>
              <a:rPr lang="sr-Latn-CS" sz="2200" dirty="0" smtClean="0"/>
              <a:t> </a:t>
            </a:r>
            <a:r>
              <a:rPr lang="sr-Latn-CS" sz="2200" b="1" dirty="0" smtClean="0"/>
              <a:t>15-25%</a:t>
            </a:r>
            <a:r>
              <a:rPr lang="sr-Latn-CS" sz="2200" dirty="0" smtClean="0"/>
              <a:t>, </a:t>
            </a:r>
            <a:r>
              <a:rPr lang="sr-Cyrl-CS" sz="2200" dirty="0" smtClean="0"/>
              <a:t>из</a:t>
            </a:r>
            <a:r>
              <a:rPr lang="sr-Latn-CS" sz="2200" dirty="0" smtClean="0"/>
              <a:t> </a:t>
            </a:r>
            <a:r>
              <a:rPr lang="sr-Cyrl-CS" sz="2200" dirty="0" smtClean="0"/>
              <a:t>воћа</a:t>
            </a:r>
            <a:r>
              <a:rPr lang="sr-Latn-CS" sz="2200" dirty="0" smtClean="0"/>
              <a:t> </a:t>
            </a:r>
            <a:r>
              <a:rPr lang="sr-Latn-CS" sz="2200" b="1" dirty="0" smtClean="0"/>
              <a:t>10-15%;</a:t>
            </a:r>
            <a:endParaRPr lang="sr-Latn-CS" sz="2200" dirty="0" smtClean="0"/>
          </a:p>
          <a:p>
            <a:pPr indent="22225">
              <a:lnSpc>
                <a:spcPct val="90000"/>
              </a:lnSpc>
            </a:pPr>
            <a:r>
              <a:rPr lang="sr-Latn-CS" sz="2200" dirty="0" smtClean="0"/>
              <a:t> </a:t>
            </a:r>
            <a:r>
              <a:rPr lang="sr-Cyrl-CS" sz="2200" dirty="0" smtClean="0"/>
              <a:t>из</a:t>
            </a:r>
            <a:r>
              <a:rPr lang="sr-Latn-CS" sz="2200" dirty="0" smtClean="0"/>
              <a:t> </a:t>
            </a:r>
            <a:r>
              <a:rPr lang="sr-Cyrl-CS" sz="2200" dirty="0" smtClean="0"/>
              <a:t>млека</a:t>
            </a:r>
            <a:r>
              <a:rPr lang="sr-Latn-CS" sz="2200" dirty="0" smtClean="0"/>
              <a:t> </a:t>
            </a:r>
            <a:r>
              <a:rPr lang="sr-Cyrl-CS" sz="2200" dirty="0" smtClean="0"/>
              <a:t>и</a:t>
            </a:r>
            <a:r>
              <a:rPr lang="sr-Latn-CS" sz="2200" dirty="0" smtClean="0"/>
              <a:t> </a:t>
            </a:r>
            <a:r>
              <a:rPr lang="sr-Cyrl-CS" sz="2200" dirty="0" smtClean="0"/>
              <a:t>млечних</a:t>
            </a:r>
            <a:r>
              <a:rPr lang="sr-Latn-CS" sz="2200" dirty="0" smtClean="0"/>
              <a:t> </a:t>
            </a:r>
            <a:r>
              <a:rPr lang="sr-Cyrl-CS" sz="2200" dirty="0" smtClean="0"/>
              <a:t>производа</a:t>
            </a:r>
            <a:r>
              <a:rPr lang="sr-Latn-CS" sz="2200" dirty="0" smtClean="0"/>
              <a:t> </a:t>
            </a:r>
            <a:r>
              <a:rPr lang="sr-Latn-CS" sz="2200" b="1" dirty="0" smtClean="0"/>
              <a:t>10%;</a:t>
            </a:r>
            <a:endParaRPr lang="sr-Latn-CS" sz="2200" dirty="0" smtClean="0"/>
          </a:p>
          <a:p>
            <a:pPr indent="22225">
              <a:lnSpc>
                <a:spcPct val="90000"/>
              </a:lnSpc>
            </a:pPr>
            <a:r>
              <a:rPr lang="sr-Latn-CS" sz="2200" dirty="0" smtClean="0"/>
              <a:t> </a:t>
            </a:r>
            <a:r>
              <a:rPr lang="sr-Cyrl-CS" sz="2200" dirty="0" smtClean="0"/>
              <a:t>из</a:t>
            </a:r>
            <a:r>
              <a:rPr lang="sr-Latn-CS" sz="2200" dirty="0" smtClean="0"/>
              <a:t> </a:t>
            </a:r>
            <a:r>
              <a:rPr lang="sr-Cyrl-CS" sz="2200" dirty="0" smtClean="0"/>
              <a:t>групе</a:t>
            </a:r>
            <a:r>
              <a:rPr lang="sr-Latn-CS" sz="2200" dirty="0" smtClean="0"/>
              <a:t> </a:t>
            </a:r>
            <a:r>
              <a:rPr lang="sr-Cyrl-CS" sz="2200" dirty="0" smtClean="0"/>
              <a:t>месо</a:t>
            </a:r>
            <a:r>
              <a:rPr lang="sr-Latn-CS" sz="2200" dirty="0" smtClean="0"/>
              <a:t>, </a:t>
            </a:r>
            <a:r>
              <a:rPr lang="sr-Cyrl-CS" sz="2200" dirty="0" smtClean="0"/>
              <a:t>јаја</a:t>
            </a:r>
            <a:r>
              <a:rPr lang="sr-Latn-CS" sz="2200" dirty="0" smtClean="0"/>
              <a:t>, </a:t>
            </a:r>
            <a:r>
              <a:rPr lang="sr-Cyrl-CS" sz="2200" dirty="0" smtClean="0"/>
              <a:t>риба</a:t>
            </a:r>
            <a:r>
              <a:rPr lang="sr-Latn-CS" sz="2200" dirty="0" smtClean="0"/>
              <a:t>, </a:t>
            </a:r>
            <a:r>
              <a:rPr lang="sr-Cyrl-CS" sz="2200" dirty="0" smtClean="0"/>
              <a:t>легуминозе</a:t>
            </a:r>
            <a:r>
              <a:rPr lang="sr-Latn-CS" sz="2200" dirty="0" smtClean="0"/>
              <a:t>, </a:t>
            </a:r>
            <a:r>
              <a:rPr lang="sr-Cyrl-CS" sz="2200" dirty="0" smtClean="0"/>
              <a:t>језграсто</a:t>
            </a:r>
            <a:r>
              <a:rPr lang="sr-Latn-CS" sz="2200" dirty="0" smtClean="0"/>
              <a:t> </a:t>
            </a:r>
            <a:r>
              <a:rPr lang="sr-Cyrl-CS" sz="2200" dirty="0" smtClean="0"/>
              <a:t>воће</a:t>
            </a:r>
            <a:r>
              <a:rPr lang="sr-Latn-CS" sz="2200" dirty="0" smtClean="0"/>
              <a:t> </a:t>
            </a:r>
            <a:r>
              <a:rPr lang="sr-Cyrl-CS" sz="2200" dirty="0" smtClean="0"/>
              <a:t>и</a:t>
            </a:r>
            <a:r>
              <a:rPr lang="sr-Latn-CS" sz="2200" dirty="0" smtClean="0"/>
              <a:t> </a:t>
            </a:r>
            <a:r>
              <a:rPr lang="sr-Cyrl-CS" sz="2200" dirty="0" smtClean="0"/>
              <a:t>друге</a:t>
            </a:r>
            <a:r>
              <a:rPr lang="sr-Latn-CS" sz="2200" dirty="0" smtClean="0"/>
              <a:t> </a:t>
            </a:r>
            <a:r>
              <a:rPr lang="sr-Cyrl-CS" sz="2200" dirty="0" smtClean="0"/>
              <a:t>семенке</a:t>
            </a:r>
            <a:r>
              <a:rPr lang="sr-Latn-CS" sz="2200" dirty="0" smtClean="0"/>
              <a:t> </a:t>
            </a:r>
            <a:r>
              <a:rPr lang="sr-Latn-CS" sz="2200" b="1" dirty="0" smtClean="0"/>
              <a:t>10%;</a:t>
            </a:r>
            <a:endParaRPr lang="sr-Latn-CS" sz="2200" dirty="0" smtClean="0"/>
          </a:p>
          <a:p>
            <a:pPr indent="22225">
              <a:lnSpc>
                <a:spcPct val="90000"/>
              </a:lnSpc>
            </a:pPr>
            <a:r>
              <a:rPr lang="sr-Latn-CS" sz="2200" dirty="0" smtClean="0"/>
              <a:t> </a:t>
            </a:r>
            <a:r>
              <a:rPr lang="sr-Cyrl-CS" sz="2200" dirty="0" smtClean="0"/>
              <a:t>а</a:t>
            </a:r>
            <a:r>
              <a:rPr lang="sr-Latn-CS" sz="2200" dirty="0" smtClean="0"/>
              <a:t> </a:t>
            </a:r>
            <a:r>
              <a:rPr lang="sr-Cyrl-CS" sz="2200" dirty="0" smtClean="0"/>
              <a:t>из</a:t>
            </a:r>
            <a:r>
              <a:rPr lang="sr-Latn-CS" sz="2200" dirty="0" smtClean="0"/>
              <a:t> </a:t>
            </a:r>
            <a:r>
              <a:rPr lang="sr-Cyrl-CS" sz="2200" dirty="0" smtClean="0"/>
              <a:t>видљивих</a:t>
            </a:r>
            <a:r>
              <a:rPr lang="sr-Latn-CS" sz="2200" dirty="0" smtClean="0"/>
              <a:t> </a:t>
            </a:r>
            <a:r>
              <a:rPr lang="sr-Cyrl-CS" sz="2200" dirty="0" smtClean="0"/>
              <a:t>масноћа</a:t>
            </a:r>
            <a:r>
              <a:rPr lang="sr-Latn-CS" sz="2200" dirty="0" smtClean="0"/>
              <a:t>, </a:t>
            </a:r>
            <a:r>
              <a:rPr lang="sr-Cyrl-CS" sz="2200" dirty="0" smtClean="0"/>
              <a:t>шећера</a:t>
            </a:r>
            <a:r>
              <a:rPr lang="sr-Latn-CS" sz="2200" dirty="0" smtClean="0"/>
              <a:t> </a:t>
            </a:r>
            <a:r>
              <a:rPr lang="sr-Cyrl-CS" sz="2200" dirty="0" smtClean="0"/>
              <a:t>и</a:t>
            </a:r>
            <a:r>
              <a:rPr lang="sr-Latn-CS" sz="2200" dirty="0" smtClean="0"/>
              <a:t> </a:t>
            </a:r>
            <a:r>
              <a:rPr lang="sr-Cyrl-CS" sz="2200" dirty="0" smtClean="0"/>
              <a:t>слаткиша</a:t>
            </a:r>
            <a:r>
              <a:rPr lang="sr-Latn-CS" sz="2200" dirty="0" smtClean="0"/>
              <a:t> </a:t>
            </a:r>
            <a:r>
              <a:rPr lang="sr-Latn-CS" sz="2200" b="1" dirty="0" smtClean="0"/>
              <a:t>5%</a:t>
            </a:r>
            <a:r>
              <a:rPr lang="sr-Latn-CS" sz="2200" dirty="0" smtClean="0"/>
              <a:t>.</a:t>
            </a:r>
            <a:endParaRPr lang="en-US" sz="2200" dirty="0" smtClean="0"/>
          </a:p>
          <a:p>
            <a:pPr indent="22225">
              <a:buFontTx/>
              <a:buNone/>
            </a:pPr>
            <a:r>
              <a:rPr lang="sr-Cyrl-CS" sz="2200" b="1" dirty="0" smtClean="0"/>
              <a:t>Пирамида</a:t>
            </a:r>
            <a:r>
              <a:rPr lang="sr-Latn-CS" sz="2200" b="1" dirty="0" smtClean="0"/>
              <a:t> </a:t>
            </a:r>
            <a:r>
              <a:rPr lang="sr-Cyrl-CS" sz="2200" b="1" dirty="0" smtClean="0"/>
              <a:t>Здраве</a:t>
            </a:r>
            <a:r>
              <a:rPr lang="sr-Latn-CS" sz="2200" b="1" dirty="0" smtClean="0"/>
              <a:t> </a:t>
            </a:r>
            <a:r>
              <a:rPr lang="sr-Cyrl-CS" sz="2200" b="1" dirty="0" smtClean="0"/>
              <a:t>Исхране</a:t>
            </a:r>
            <a:r>
              <a:rPr lang="sr-Latn-CS" sz="2200" b="1" dirty="0" smtClean="0"/>
              <a:t> </a:t>
            </a:r>
            <a:r>
              <a:rPr lang="sr-Cyrl-RS" sz="2200" b="1" dirty="0" smtClean="0"/>
              <a:t>-</a:t>
            </a:r>
            <a:r>
              <a:rPr lang="en-US" sz="2200" b="1" dirty="0" smtClean="0"/>
              <a:t>Harvard</a:t>
            </a:r>
            <a:r>
              <a:rPr lang="sr-Latn-CS" sz="2200" b="1" dirty="0" smtClean="0"/>
              <a:t> </a:t>
            </a:r>
            <a:r>
              <a:rPr lang="en-US" sz="2200" b="1" dirty="0" smtClean="0"/>
              <a:t>School</a:t>
            </a:r>
            <a:r>
              <a:rPr lang="sr-Latn-CS" sz="2200" b="1" dirty="0" smtClean="0"/>
              <a:t> </a:t>
            </a:r>
            <a:r>
              <a:rPr lang="en-US" sz="2200" b="1" dirty="0" smtClean="0"/>
              <a:t>of</a:t>
            </a:r>
            <a:r>
              <a:rPr lang="sr-Latn-CS" sz="2200" b="1" dirty="0" smtClean="0"/>
              <a:t> </a:t>
            </a:r>
            <a:r>
              <a:rPr lang="en-US" sz="2200" b="1" dirty="0" smtClean="0"/>
              <a:t>Public</a:t>
            </a:r>
            <a:r>
              <a:rPr lang="sr-Latn-CS" sz="2200" b="1" dirty="0" smtClean="0"/>
              <a:t> </a:t>
            </a:r>
            <a:r>
              <a:rPr lang="en-US" sz="2200" b="1" dirty="0" smtClean="0"/>
              <a:t>Health</a:t>
            </a:r>
            <a:r>
              <a:rPr lang="sr-Latn-CS" sz="2200" b="1" dirty="0" smtClean="0"/>
              <a:t> </a:t>
            </a:r>
            <a:r>
              <a:rPr lang="sr-Cyrl-CS" sz="2200" b="1" dirty="0" smtClean="0"/>
              <a:t> од </a:t>
            </a:r>
            <a:r>
              <a:rPr lang="sr-Latn-CS" sz="2200" dirty="0" smtClean="0"/>
              <a:t>2005. </a:t>
            </a:r>
            <a:r>
              <a:rPr lang="sr-Cyrl-CS" sz="2200" dirty="0" smtClean="0"/>
              <a:t>године</a:t>
            </a:r>
            <a:r>
              <a:rPr lang="sr-Latn-CS" sz="2200" dirty="0" smtClean="0"/>
              <a:t>.</a:t>
            </a:r>
            <a:endParaRPr lang="sr-Cyrl-CS" sz="2200" dirty="0" smtClean="0"/>
          </a:p>
          <a:p>
            <a:pPr indent="22225">
              <a:buFontTx/>
              <a:buNone/>
            </a:pPr>
            <a:r>
              <a:rPr lang="sr-Cyrl-CS" sz="2200" b="1" dirty="0" smtClean="0"/>
              <a:t>Данас су у употреби и једна и друга пирамида правилне исхране.</a:t>
            </a:r>
            <a:endParaRPr lang="sr-Latn-CS" sz="2200" b="1" dirty="0" smtClean="0"/>
          </a:p>
          <a:p>
            <a:pPr indent="22225">
              <a:lnSpc>
                <a:spcPct val="90000"/>
              </a:lnSpc>
            </a:pPr>
            <a:endParaRPr lang="sr-Cyrl-RS" sz="2200" dirty="0" smtClean="0"/>
          </a:p>
          <a:p>
            <a:pPr indent="22225">
              <a:lnSpc>
                <a:spcPct val="90000"/>
              </a:lnSpc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xmlns="" val="388844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234264" cy="6669360"/>
          </a:xfrm>
          <a:ln>
            <a:miter lim="800000"/>
            <a:headEnd/>
            <a:tailEnd/>
          </a:ln>
          <a:extLst/>
        </p:spPr>
        <p:txBody>
          <a:bodyPr numCol="2"/>
          <a:lstStyle/>
          <a:p>
            <a:pPr indent="14288">
              <a:buFontTx/>
              <a:buNone/>
              <a:defRPr/>
            </a:pPr>
            <a:endParaRPr lang="sr-Cyrl-CS" sz="2400" dirty="0" smtClean="0"/>
          </a:p>
          <a:p>
            <a:pPr indent="14288">
              <a:buFontTx/>
              <a:buNone/>
              <a:defRPr/>
            </a:pPr>
            <a:endParaRPr lang="sr-Cyrl-CS" sz="2400" dirty="0" smtClean="0"/>
          </a:p>
          <a:p>
            <a:pPr indent="14288">
              <a:buFontTx/>
              <a:buNone/>
              <a:defRPr/>
            </a:pPr>
            <a:r>
              <a:rPr lang="en-US" sz="2400" dirty="0" smtClean="0"/>
              <a:t>O</a:t>
            </a:r>
            <a:r>
              <a:rPr lang="sr-Cyrl-CS" sz="2400" dirty="0" smtClean="0"/>
              <a:t>птимална</a:t>
            </a:r>
            <a:r>
              <a:rPr lang="sr-Latn-CS" sz="2400" dirty="0" smtClean="0"/>
              <a:t> </a:t>
            </a:r>
            <a:r>
              <a:rPr lang="sr-Cyrl-CS" sz="2400" dirty="0" smtClean="0"/>
              <a:t>физичка</a:t>
            </a:r>
            <a:r>
              <a:rPr lang="sr-Latn-CS" sz="2400" dirty="0" smtClean="0"/>
              <a:t> </a:t>
            </a:r>
            <a:r>
              <a:rPr lang="sr-Cyrl-CS" sz="2400" dirty="0" smtClean="0"/>
              <a:t>активност</a:t>
            </a:r>
            <a:r>
              <a:rPr lang="sr-Latn-CS" sz="2400" dirty="0" smtClean="0"/>
              <a:t>, </a:t>
            </a:r>
            <a:endParaRPr lang="en-US" sz="2400" dirty="0" smtClean="0"/>
          </a:p>
          <a:p>
            <a:pPr indent="14288">
              <a:buFontTx/>
              <a:buNone/>
              <a:defRPr/>
            </a:pPr>
            <a:r>
              <a:rPr lang="sr-Cyrl-CS" sz="2400" dirty="0" smtClean="0"/>
              <a:t>оптимална</a:t>
            </a:r>
            <a:r>
              <a:rPr lang="sr-Latn-CS" sz="2400" dirty="0" smtClean="0"/>
              <a:t> </a:t>
            </a:r>
            <a:r>
              <a:rPr lang="sr-Cyrl-CS" sz="2400" dirty="0" smtClean="0"/>
              <a:t>телесна</a:t>
            </a:r>
            <a:r>
              <a:rPr lang="sr-Latn-CS" sz="2400" dirty="0" smtClean="0"/>
              <a:t> </a:t>
            </a:r>
            <a:r>
              <a:rPr lang="sr-Cyrl-CS" sz="2400" dirty="0" smtClean="0"/>
              <a:t>тежина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и</a:t>
            </a:r>
            <a:r>
              <a:rPr lang="sr-Latn-CS" sz="2400" dirty="0" smtClean="0"/>
              <a:t> </a:t>
            </a:r>
            <a:endParaRPr lang="en-US" sz="2400" dirty="0" smtClean="0"/>
          </a:p>
          <a:p>
            <a:pPr indent="14288">
              <a:buFontTx/>
              <a:buNone/>
              <a:defRPr/>
            </a:pPr>
            <a:r>
              <a:rPr lang="sr-Cyrl-CS" sz="2400" dirty="0" smtClean="0"/>
              <a:t>адекватна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исхрана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могу</a:t>
            </a:r>
            <a:r>
              <a:rPr lang="sr-Latn-CS" sz="2400" dirty="0" smtClean="0"/>
              <a:t> </a:t>
            </a:r>
            <a:r>
              <a:rPr lang="sr-Cyrl-CS" sz="2400" b="1" u="sng" dirty="0" smtClean="0"/>
              <a:t>додати</a:t>
            </a:r>
            <a:r>
              <a:rPr lang="sr-Latn-CS" sz="2400" b="1" u="sng" dirty="0" smtClean="0"/>
              <a:t> </a:t>
            </a:r>
            <a:r>
              <a:rPr lang="sr-Latn-CS" sz="2400" b="1" u="sng" dirty="0"/>
              <a:t>9,6% </a:t>
            </a:r>
            <a:r>
              <a:rPr lang="sr-Cyrl-CS" sz="2400" dirty="0" smtClean="0"/>
              <a:t>година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живота</a:t>
            </a:r>
            <a:r>
              <a:rPr lang="sr-Latn-CS" sz="2400" dirty="0" smtClean="0"/>
              <a:t>, </a:t>
            </a:r>
            <a:r>
              <a:rPr lang="sr-Cyrl-CS" sz="2400" dirty="0" smtClean="0"/>
              <a:t>али</a:t>
            </a:r>
            <a:r>
              <a:rPr lang="sr-Latn-CS" sz="2400" dirty="0" smtClean="0"/>
              <a:t> </a:t>
            </a:r>
            <a:r>
              <a:rPr lang="sr-Cyrl-CS" sz="2400" dirty="0" smtClean="0"/>
              <a:t>исто</a:t>
            </a:r>
            <a:r>
              <a:rPr lang="sr-Latn-CS" sz="2400" dirty="0" smtClean="0"/>
              <a:t> </a:t>
            </a:r>
            <a:r>
              <a:rPr lang="sr-Cyrl-CS" sz="2400" dirty="0" smtClean="0"/>
              <a:t>тако</a:t>
            </a:r>
            <a:r>
              <a:rPr lang="sr-Latn-CS" sz="2400" dirty="0" smtClean="0"/>
              <a:t> </a:t>
            </a:r>
            <a:r>
              <a:rPr lang="sr-Cyrl-CS" sz="2400" dirty="0" smtClean="0"/>
              <a:t>и</a:t>
            </a:r>
            <a:r>
              <a:rPr lang="sr-Latn-CS" sz="2400" dirty="0" smtClean="0"/>
              <a:t> </a:t>
            </a:r>
            <a:r>
              <a:rPr lang="sr-Cyrl-CS" sz="2400" dirty="0" smtClean="0"/>
              <a:t>неадекватна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исхрана</a:t>
            </a:r>
            <a:r>
              <a:rPr lang="sr-Latn-CS" sz="2400" dirty="0" smtClean="0"/>
              <a:t>, </a:t>
            </a:r>
            <a:r>
              <a:rPr lang="sr-Cyrl-CS" sz="2400" dirty="0" smtClean="0"/>
              <a:t>гојазност</a:t>
            </a:r>
            <a:r>
              <a:rPr lang="sr-Latn-CS" sz="2400" dirty="0" smtClean="0"/>
              <a:t> </a:t>
            </a:r>
            <a:r>
              <a:rPr lang="sr-Cyrl-CS" sz="2400" dirty="0" smtClean="0"/>
              <a:t>и</a:t>
            </a:r>
            <a:r>
              <a:rPr lang="sr-Latn-CS" sz="2400" dirty="0" smtClean="0"/>
              <a:t> </a:t>
            </a:r>
            <a:r>
              <a:rPr lang="sr-Cyrl-CS" sz="2400" dirty="0" smtClean="0"/>
              <a:t>седентарни</a:t>
            </a:r>
            <a:r>
              <a:rPr lang="sr-Latn-CS" sz="2400" dirty="0" smtClean="0"/>
              <a:t> </a:t>
            </a:r>
            <a:r>
              <a:rPr lang="sr-Cyrl-CS" sz="2400" dirty="0" smtClean="0"/>
              <a:t>начин</a:t>
            </a:r>
            <a:r>
              <a:rPr lang="sr-Latn-CS" sz="2400" dirty="0" smtClean="0"/>
              <a:t> </a:t>
            </a:r>
            <a:r>
              <a:rPr lang="sr-Cyrl-CS" sz="2400" dirty="0" smtClean="0"/>
              <a:t>живота</a:t>
            </a:r>
            <a:r>
              <a:rPr lang="sr-Latn-CS" sz="2400" dirty="0" smtClean="0"/>
              <a:t> </a:t>
            </a:r>
            <a:r>
              <a:rPr lang="sr-Cyrl-CS" sz="2400" dirty="0" smtClean="0"/>
              <a:t>могу</a:t>
            </a:r>
            <a:r>
              <a:rPr lang="sr-Latn-CS" sz="2400" dirty="0" smtClean="0"/>
              <a:t> </a:t>
            </a:r>
            <a:r>
              <a:rPr lang="sr-Cyrl-CS" sz="2400" b="1" u="sng" dirty="0" smtClean="0"/>
              <a:t>одузети</a:t>
            </a:r>
            <a:r>
              <a:rPr lang="sr-Latn-CS" sz="2400" b="1" u="sng" dirty="0" smtClean="0"/>
              <a:t> </a:t>
            </a:r>
            <a:r>
              <a:rPr lang="sr-Latn-CS" sz="2400" b="1" u="sng" dirty="0"/>
              <a:t>9,6% </a:t>
            </a:r>
            <a:r>
              <a:rPr lang="sr-Cyrl-CS" sz="2400" dirty="0" smtClean="0"/>
              <a:t>година</a:t>
            </a:r>
            <a:r>
              <a:rPr lang="sr-Latn-CS" sz="2400" dirty="0" smtClean="0"/>
              <a:t> </a:t>
            </a:r>
            <a:r>
              <a:rPr lang="sr-Cyrl-CS" sz="2400" dirty="0" smtClean="0"/>
              <a:t>живота</a:t>
            </a:r>
            <a:r>
              <a:rPr lang="sr-Latn-CS" sz="2400" dirty="0" smtClean="0"/>
              <a:t> </a:t>
            </a:r>
            <a:r>
              <a:rPr lang="sr-Cyrl-CS" sz="2400" dirty="0" smtClean="0"/>
              <a:t>човека</a:t>
            </a:r>
            <a:r>
              <a:rPr lang="sr-Latn-CS" sz="2400" dirty="0" smtClean="0"/>
              <a:t>.</a:t>
            </a:r>
            <a:endParaRPr lang="en-US" sz="2400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462" y="228600"/>
            <a:ext cx="4427537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7704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ЗАКОНСКА РЕГУЛАТИВА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Tx/>
              <a:buNone/>
            </a:pPr>
            <a:endParaRPr lang="en-US" smtClean="0"/>
          </a:p>
          <a:p>
            <a:pPr marL="0" indent="0" algn="ctr">
              <a:buFontTx/>
              <a:buNone/>
            </a:pPr>
            <a:endParaRPr lang="en-US" smtClean="0"/>
          </a:p>
          <a:p>
            <a:pPr marL="0" indent="0" algn="ctr">
              <a:buFontTx/>
              <a:buNone/>
            </a:pPr>
            <a:r>
              <a:rPr lang="en-US" smtClean="0"/>
              <a:t>ЗАКОН О БЕЗБЕДНОСТИ ХРАНЕ</a:t>
            </a:r>
          </a:p>
        </p:txBody>
      </p:sp>
    </p:spTree>
    <p:extLst>
      <p:ext uri="{BB962C8B-B14F-4D97-AF65-F5344CB8AC3E}">
        <p14:creationId xmlns:p14="http://schemas.microsoft.com/office/powerpoint/2010/main" xmlns="" val="9310596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867400"/>
          </a:xfrm>
        </p:spPr>
        <p:txBody>
          <a:bodyPr/>
          <a:lstStyle/>
          <a:p>
            <a:pPr>
              <a:buFont typeface="Wingdings" pitchFamily="2" charset="2"/>
              <a:buChar char=""/>
            </a:pPr>
            <a:r>
              <a:rPr lang="hr-BA" sz="2000" b="1" dirty="0" smtClean="0"/>
              <a:t>Закон је нормативни акт </a:t>
            </a:r>
            <a:r>
              <a:rPr lang="ru-RU" sz="2000" b="1" dirty="0" smtClean="0"/>
              <a:t>др</a:t>
            </a:r>
            <a:r>
              <a:rPr lang="sr-Latn-CS" sz="2000" b="1" dirty="0" smtClean="0"/>
              <a:t>ж</a:t>
            </a:r>
            <a:r>
              <a:rPr lang="ru-RU" sz="2000" b="1" dirty="0" smtClean="0"/>
              <a:t>аве</a:t>
            </a:r>
            <a:r>
              <a:rPr lang="hr-BA" sz="2000" b="1" dirty="0" smtClean="0"/>
              <a:t>  који по тачно одређеном поступку  доноси законодавни орган, најчешће скупштина (парламент). Закон је након устава највиши и најважнији правни акт и сви други правни акти у држави морају бити с њиме у складу</a:t>
            </a:r>
            <a:endParaRPr lang="en-US" sz="2000" b="1" dirty="0" smtClean="0"/>
          </a:p>
          <a:p>
            <a:pPr>
              <a:buFont typeface="Wingdings" pitchFamily="2" charset="2"/>
              <a:buChar char=""/>
            </a:pPr>
            <a:r>
              <a:rPr lang="sr-Cyrl-CS" sz="2000" b="1" dirty="0" smtClean="0">
                <a:cs typeface="Arial" charset="0"/>
              </a:rPr>
              <a:t>Закон о безбедности хране треба да уреди питање безбедности  хране у складу са новим концептом развоја пољопривреде и да буде основ за хармонизацију са бројним директивама ЕУ у овој области</a:t>
            </a:r>
          </a:p>
          <a:p>
            <a:pPr>
              <a:buFont typeface="Wingdings" pitchFamily="2" charset="2"/>
              <a:buChar char=""/>
            </a:pPr>
            <a:r>
              <a:rPr lang="sr-Cyrl-CS" sz="2000" b="1" dirty="0" smtClean="0">
                <a:cs typeface="Arial" charset="0"/>
              </a:rPr>
              <a:t>Примарни је задатак овог закона интегрисање свих институција које дефинишу улогу државе у безбедности хране и утврђивање поделе надлежности између државних органа који су одговорни за поједина питања безбедности хране</a:t>
            </a:r>
            <a:endParaRPr lang="sr-Latn-CS" dirty="0" smtClean="0"/>
          </a:p>
        </p:txBody>
      </p:sp>
      <p:pic>
        <p:nvPicPr>
          <p:cNvPr id="36867" name="Title 1"/>
          <p:cNvPicPr>
            <a:picLocks noGrp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914400"/>
          </a:xfrm>
          <a:noFill/>
        </p:spPr>
      </p:pic>
    </p:spTree>
    <p:extLst>
      <p:ext uri="{BB962C8B-B14F-4D97-AF65-F5344CB8AC3E}">
        <p14:creationId xmlns:p14="http://schemas.microsoft.com/office/powerpoint/2010/main" xmlns="" val="372624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2286000" cy="685800"/>
          </a:xfrm>
        </p:spPr>
        <p:txBody>
          <a:bodyPr/>
          <a:lstStyle/>
          <a:p>
            <a:pPr algn="l"/>
            <a:r>
              <a:rPr lang="en-US" sz="3200" b="1" smtClean="0">
                <a:solidFill>
                  <a:schemeClr val="tx1"/>
                </a:solidFill>
              </a:rPr>
              <a:t>Храна је:</a:t>
            </a:r>
            <a:endParaRPr lang="sr-Latn-CS" sz="3200" b="1" smtClean="0">
              <a:solidFill>
                <a:schemeClr val="tx1"/>
              </a:solidFill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609600"/>
            <a:ext cx="4343400" cy="62484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b="1" dirty="0" smtClean="0"/>
              <a:t>свака супстанца или производ, прерађена, делимично прерађена или непрерађена, а намењен</a:t>
            </a:r>
            <a:r>
              <a:rPr lang="en-GB" b="1" dirty="0" smtClean="0"/>
              <a:t>a</a:t>
            </a:r>
            <a:r>
              <a:rPr lang="ru-RU" b="1" dirty="0" smtClean="0"/>
              <a:t> је за исхрану људи</a:t>
            </a:r>
            <a:endParaRPr lang="en-US" b="1" dirty="0" smtClean="0"/>
          </a:p>
          <a:p>
            <a:pPr>
              <a:lnSpc>
                <a:spcPct val="90000"/>
              </a:lnSpc>
              <a:buFont typeface="Wingdings" pitchFamily="2" charset="2"/>
              <a:buChar char="v"/>
            </a:pPr>
            <a:r>
              <a:rPr lang="ru-RU" b="1" dirty="0" smtClean="0"/>
              <a:t>и пиће, гума за жвакање, као и било која супстанца наменски додата храни током припреме, обраде или производње</a:t>
            </a:r>
            <a:endParaRPr lang="sr-Latn-CS" dirty="0" smtClean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0"/>
            <a:ext cx="4495800" cy="613251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b="1" dirty="0" smtClean="0"/>
              <a:t>и вода за пиће, укључујући воду у оригиналној амбалажи (стона вода, минерална вода и изворска вода), као и вода која се употребљава, односно додаје током припреме, обраде или производње хране</a:t>
            </a:r>
            <a:endParaRPr lang="en-US" b="1" dirty="0" smtClean="0"/>
          </a:p>
          <a:p>
            <a:endParaRPr lang="sr-Latn-CS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1522449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4"/>
          <p:cNvSpPr txBox="1">
            <a:spLocks noChangeArrowheads="1"/>
          </p:cNvSpPr>
          <p:nvPr/>
        </p:nvSpPr>
        <p:spPr bwMode="auto">
          <a:xfrm>
            <a:off x="1311275" y="1835150"/>
            <a:ext cx="58324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sr-Cyrl-CS" sz="4400"/>
              <a:t>УЛОГЕ</a:t>
            </a:r>
            <a:r>
              <a:rPr lang="sr-Latn-CS" sz="4400"/>
              <a:t> </a:t>
            </a:r>
            <a:r>
              <a:rPr lang="sr-Cyrl-CS" sz="4400"/>
              <a:t>ХРАНЕ</a:t>
            </a:r>
            <a:endParaRPr lang="en-US" sz="4400"/>
          </a:p>
        </p:txBody>
      </p:sp>
    </p:spTree>
    <p:extLst>
      <p:ext uri="{BB962C8B-B14F-4D97-AF65-F5344CB8AC3E}">
        <p14:creationId xmlns:p14="http://schemas.microsoft.com/office/powerpoint/2010/main" xmlns="" val="18950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ChangeArrowheads="1"/>
          </p:cNvSpPr>
          <p:nvPr/>
        </p:nvSpPr>
        <p:spPr bwMode="auto">
          <a:xfrm>
            <a:off x="0" y="0"/>
            <a:ext cx="9144000" cy="652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3200" b="1" dirty="0">
                <a:cs typeface="Times New Roman" pitchFamily="18" charset="0"/>
              </a:rPr>
              <a:t>ОСНОВНЕ</a:t>
            </a:r>
            <a:r>
              <a:rPr lang="en-US" sz="3200" b="1" dirty="0">
                <a:cs typeface="Times New Roman" pitchFamily="18" charset="0"/>
              </a:rPr>
              <a:t> </a:t>
            </a:r>
            <a:r>
              <a:rPr lang="sr-Cyrl-CS" sz="3200" b="1" dirty="0">
                <a:cs typeface="Times New Roman" pitchFamily="18" charset="0"/>
              </a:rPr>
              <a:t>УЛОГЕ</a:t>
            </a:r>
            <a:r>
              <a:rPr lang="en-US" sz="3200" b="1" dirty="0">
                <a:cs typeface="Times New Roman" pitchFamily="18" charset="0"/>
              </a:rPr>
              <a:t> </a:t>
            </a:r>
            <a:r>
              <a:rPr lang="sr-Cyrl-CS" sz="3200" b="1" dirty="0">
                <a:cs typeface="Times New Roman" pitchFamily="18" charset="0"/>
              </a:rPr>
              <a:t>ХРАНЕ</a:t>
            </a:r>
            <a:endParaRPr lang="en-US" sz="3200" b="1" dirty="0"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sz="3200" dirty="0">
                <a:cs typeface="Times New Roman" pitchFamily="18" charset="0"/>
              </a:rPr>
              <a:t> 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sz="2800" b="1" i="1" dirty="0">
                <a:cs typeface="Times New Roman" pitchFamily="18" charset="0"/>
              </a:rPr>
              <a:t>1. </a:t>
            </a:r>
            <a:r>
              <a:rPr lang="sr-Cyrl-CS" sz="2800" b="1" i="1" dirty="0">
                <a:cs typeface="Times New Roman" pitchFamily="18" charset="0"/>
              </a:rPr>
              <a:t>ГРАДИВНА</a:t>
            </a:r>
            <a:r>
              <a:rPr lang="en-US" sz="2800" i="1" dirty="0">
                <a:cs typeface="Times New Roman" pitchFamily="18" charset="0"/>
              </a:rPr>
              <a:t> </a:t>
            </a:r>
            <a:r>
              <a:rPr lang="en-US" sz="2800" dirty="0">
                <a:cs typeface="Times New Roman" pitchFamily="18" charset="0"/>
              </a:rPr>
              <a:t>(</a:t>
            </a:r>
            <a:r>
              <a:rPr lang="sr-Cyrl-RS" sz="2800" dirty="0">
                <a:cs typeface="Times New Roman" pitchFamily="18" charset="0"/>
              </a:rPr>
              <a:t>грађа ћелија, </a:t>
            </a:r>
            <a:r>
              <a:rPr lang="sr-Cyrl-CS" sz="2800" dirty="0">
                <a:cs typeface="Times New Roman" pitchFamily="18" charset="0"/>
              </a:rPr>
              <a:t>раст</a:t>
            </a:r>
            <a:r>
              <a:rPr lang="en-US" sz="2800" dirty="0">
                <a:cs typeface="Times New Roman" pitchFamily="18" charset="0"/>
              </a:rPr>
              <a:t>, </a:t>
            </a:r>
            <a:r>
              <a:rPr lang="sr-Cyrl-CS" sz="2800" dirty="0">
                <a:cs typeface="Times New Roman" pitchFamily="18" charset="0"/>
              </a:rPr>
              <a:t>развој</a:t>
            </a:r>
            <a:r>
              <a:rPr lang="en-US" sz="2800" dirty="0">
                <a:cs typeface="Times New Roman" pitchFamily="18" charset="0"/>
              </a:rPr>
              <a:t>, </a:t>
            </a:r>
            <a:r>
              <a:rPr lang="sr-Cyrl-CS" sz="2800" dirty="0">
                <a:cs typeface="Times New Roman" pitchFamily="18" charset="0"/>
              </a:rPr>
              <a:t>регенерација</a:t>
            </a:r>
            <a:r>
              <a:rPr lang="en-US" sz="2800" dirty="0">
                <a:cs typeface="Times New Roman" pitchFamily="18" charset="0"/>
              </a:rPr>
              <a:t>)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sz="2800" b="1" i="1" dirty="0">
                <a:cs typeface="Times New Roman" pitchFamily="18" charset="0"/>
              </a:rPr>
              <a:t>2. </a:t>
            </a:r>
            <a:r>
              <a:rPr lang="sr-Cyrl-CS" sz="2800" b="1" i="1" dirty="0">
                <a:cs typeface="Times New Roman" pitchFamily="18" charset="0"/>
              </a:rPr>
              <a:t>ЕНЕРГЕТСКА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sr-Cyrl-RS" sz="2800" dirty="0">
                <a:cs typeface="Times New Roman" pitchFamily="18" charset="0"/>
              </a:rPr>
              <a:t>(све животне активности)</a:t>
            </a:r>
            <a:r>
              <a:rPr lang="en-US" sz="2800" dirty="0">
                <a:cs typeface="Times New Roman" pitchFamily="18" charset="0"/>
              </a:rPr>
              <a:t> </a:t>
            </a:r>
            <a:endParaRPr lang="sr-Latn-CS" sz="2800" dirty="0">
              <a:cs typeface="Times New Roman" pitchFamily="18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sz="2800" b="1" i="1" dirty="0">
                <a:cs typeface="Times New Roman" pitchFamily="18" charset="0"/>
              </a:rPr>
              <a:t>3. </a:t>
            </a:r>
            <a:r>
              <a:rPr lang="sr-Cyrl-RS" sz="2800" b="1" i="1" dirty="0">
                <a:cs typeface="Times New Roman" pitchFamily="18" charset="0"/>
              </a:rPr>
              <a:t>МЕТАБОЛИЧКА И ЕНДОКРИНА </a:t>
            </a:r>
            <a:r>
              <a:rPr lang="en-US" sz="2800" dirty="0">
                <a:cs typeface="Times New Roman" pitchFamily="18" charset="0"/>
              </a:rPr>
              <a:t>(</a:t>
            </a:r>
            <a:r>
              <a:rPr lang="sr-Cyrl-CS" sz="2800" dirty="0">
                <a:cs typeface="Times New Roman" pitchFamily="18" charset="0"/>
              </a:rPr>
              <a:t>формирање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sr-Cyrl-CS" sz="2800" dirty="0">
                <a:cs typeface="Times New Roman" pitchFamily="18" charset="0"/>
              </a:rPr>
              <a:t>и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sr-Cyrl-CS" sz="2800" dirty="0">
                <a:cs typeface="Times New Roman" pitchFamily="18" charset="0"/>
              </a:rPr>
              <a:t>рад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sr-Cyrl-CS" sz="2800" dirty="0">
                <a:cs typeface="Times New Roman" pitchFamily="18" charset="0"/>
              </a:rPr>
              <a:t>ензимских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sr-Cyrl-CS" sz="2800" dirty="0">
                <a:cs typeface="Times New Roman" pitchFamily="18" charset="0"/>
              </a:rPr>
              <a:t>система, хормона</a:t>
            </a:r>
            <a:r>
              <a:rPr lang="en-US" sz="2800" dirty="0">
                <a:cs typeface="Times New Roman" pitchFamily="18" charset="0"/>
              </a:rPr>
              <a:t>)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hr-HR" sz="2800" b="1" i="1" dirty="0">
                <a:cs typeface="Times New Roman" pitchFamily="18" charset="0"/>
              </a:rPr>
              <a:t>4.</a:t>
            </a:r>
            <a:r>
              <a:rPr lang="en-US" sz="2800" b="1" i="1" dirty="0">
                <a:cs typeface="Times New Roman" pitchFamily="18" charset="0"/>
              </a:rPr>
              <a:t> </a:t>
            </a:r>
            <a:r>
              <a:rPr lang="sr-Cyrl-RS" sz="2800" b="1" i="1" dirty="0">
                <a:cs typeface="Times New Roman" pitchFamily="18" charset="0"/>
              </a:rPr>
              <a:t>ЗАШТИТНА</a:t>
            </a:r>
            <a:endParaRPr lang="en-US" sz="2800" b="1" dirty="0">
              <a:cs typeface="Times New Roman" pitchFamily="18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hr-HR" sz="2800" b="1" i="1" dirty="0">
                <a:cs typeface="Times New Roman" pitchFamily="18" charset="0"/>
              </a:rPr>
              <a:t>5.</a:t>
            </a:r>
            <a:r>
              <a:rPr lang="en-US" sz="2800" b="1" i="1" dirty="0">
                <a:cs typeface="Times New Roman" pitchFamily="18" charset="0"/>
              </a:rPr>
              <a:t> </a:t>
            </a:r>
            <a:r>
              <a:rPr lang="sr-Cyrl-CS" sz="2800" b="1" i="1" dirty="0">
                <a:cs typeface="Times New Roman" pitchFamily="18" charset="0"/>
              </a:rPr>
              <a:t>СОЦИЈАЛНА</a:t>
            </a:r>
            <a:r>
              <a:rPr lang="en-US" sz="2800" dirty="0">
                <a:cs typeface="Times New Roman" pitchFamily="18" charset="0"/>
              </a:rPr>
              <a:t> (</a:t>
            </a:r>
            <a:r>
              <a:rPr lang="sr-Cyrl-RS" sz="2800" dirty="0">
                <a:cs typeface="Times New Roman" pitchFamily="18" charset="0"/>
              </a:rPr>
              <a:t>социјално-</a:t>
            </a:r>
            <a:r>
              <a:rPr lang="sr-Cyrl-CS" sz="2800" dirty="0">
                <a:cs typeface="Times New Roman" pitchFamily="18" charset="0"/>
              </a:rPr>
              <a:t>психолошка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sr-Cyrl-CS" sz="2800" dirty="0">
                <a:cs typeface="Times New Roman" pitchFamily="18" charset="0"/>
              </a:rPr>
              <a:t>категорија</a:t>
            </a:r>
            <a:r>
              <a:rPr lang="en-US" sz="2800" dirty="0">
                <a:cs typeface="Times New Roman" pitchFamily="18" charset="0"/>
              </a:rPr>
              <a:t>,</a:t>
            </a:r>
            <a:r>
              <a:rPr lang="sr-Cyrl-RS" sz="2800" dirty="0">
                <a:cs typeface="Times New Roman" pitchFamily="18" charset="0"/>
              </a:rPr>
              <a:t>етничке карактеристике...</a:t>
            </a:r>
            <a:r>
              <a:rPr lang="en-US" sz="2800" dirty="0">
                <a:cs typeface="Times New Roman" pitchFamily="18" charset="0"/>
              </a:rPr>
              <a:t>)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sz="2800" b="1" i="1" dirty="0">
                <a:cs typeface="Times New Roman" pitchFamily="18" charset="0"/>
              </a:rPr>
              <a:t>6. </a:t>
            </a:r>
            <a:r>
              <a:rPr lang="sr-Cyrl-CS" sz="2800" b="1" i="1" dirty="0">
                <a:cs typeface="Times New Roman" pitchFamily="18" charset="0"/>
              </a:rPr>
              <a:t>ПАТОЛОШКА</a:t>
            </a:r>
            <a:r>
              <a:rPr lang="en-US" sz="2800" dirty="0">
                <a:cs typeface="Times New Roman" pitchFamily="18" charset="0"/>
              </a:rPr>
              <a:t> (</a:t>
            </a:r>
            <a:r>
              <a:rPr lang="sr-Cyrl-RS" sz="2800" dirty="0">
                <a:cs typeface="Times New Roman" pitchFamily="18" charset="0"/>
              </a:rPr>
              <a:t>гојазност, </a:t>
            </a:r>
            <a:r>
              <a:rPr lang="sr-Cyrl-CS" sz="2800" dirty="0">
                <a:cs typeface="Times New Roman" pitchFamily="18" charset="0"/>
              </a:rPr>
              <a:t>малнутриције</a:t>
            </a:r>
            <a:r>
              <a:rPr lang="en-US" sz="2800" dirty="0">
                <a:cs typeface="Times New Roman" pitchFamily="18" charset="0"/>
              </a:rPr>
              <a:t>,</a:t>
            </a:r>
            <a:r>
              <a:rPr lang="sr-Cyrl-RS" sz="2800" dirty="0">
                <a:cs typeface="Times New Roman" pitchFamily="18" charset="0"/>
              </a:rPr>
              <a:t> авитаминозе,</a:t>
            </a:r>
            <a:r>
              <a:rPr lang="en-US" sz="2800" dirty="0">
                <a:cs typeface="Times New Roman" pitchFamily="18" charset="0"/>
              </a:rPr>
              <a:t> </a:t>
            </a:r>
            <a:r>
              <a:rPr lang="sr-Cyrl-CS" sz="2800" dirty="0">
                <a:cs typeface="Times New Roman" pitchFamily="18" charset="0"/>
              </a:rPr>
              <a:t>интоксикације, токсиинфекције...</a:t>
            </a:r>
            <a:r>
              <a:rPr lang="en-US" sz="2800" dirty="0">
                <a:cs typeface="Times New Roman" pitchFamily="18" charset="0"/>
              </a:rPr>
              <a:t>)</a:t>
            </a:r>
          </a:p>
          <a:p>
            <a:pPr marL="342900" indent="-3429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endParaRPr lang="en-US" sz="3200" dirty="0">
              <a:solidFill>
                <a:srgbClr val="A5002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166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CS" sz="2800" b="1" dirty="0"/>
              <a:t>ГРАДИВНА</a:t>
            </a:r>
            <a:r>
              <a:rPr lang="sr-Latn-CS" sz="2800" b="1" dirty="0"/>
              <a:t> </a:t>
            </a:r>
            <a:r>
              <a:rPr lang="sr-Cyrl-CS" sz="2800" b="1" dirty="0"/>
              <a:t>УЛОГА</a:t>
            </a:r>
            <a:r>
              <a:rPr lang="sr-Latn-CS" sz="2800" b="1" dirty="0"/>
              <a:t> </a:t>
            </a:r>
            <a:r>
              <a:rPr lang="sr-Cyrl-CS" sz="2800" b="1" dirty="0"/>
              <a:t>ХРАНЕ</a:t>
            </a:r>
            <a:endParaRPr lang="en-US" sz="2800" dirty="0"/>
          </a:p>
        </p:txBody>
      </p:sp>
      <p:sp>
        <p:nvSpPr>
          <p:cNvPr id="40963" name="Rectangle 5"/>
          <p:cNvSpPr>
            <a:spLocks noChangeArrowheads="1"/>
          </p:cNvSpPr>
          <p:nvPr/>
        </p:nvSpPr>
        <p:spPr bwMode="auto">
          <a:xfrm>
            <a:off x="0" y="609600"/>
            <a:ext cx="9144000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r-Cyrl-CS" sz="2400" dirty="0"/>
              <a:t>Храна</a:t>
            </a:r>
            <a:r>
              <a:rPr lang="sr-Latn-CS" sz="2400" dirty="0"/>
              <a:t> </a:t>
            </a:r>
            <a:r>
              <a:rPr lang="sr-Cyrl-CS" sz="2400" dirty="0"/>
              <a:t>мора</a:t>
            </a:r>
            <a:r>
              <a:rPr lang="sr-Latn-CS" sz="2400" dirty="0"/>
              <a:t> </a:t>
            </a:r>
            <a:r>
              <a:rPr lang="sr-Cyrl-CS" sz="2400" dirty="0"/>
              <a:t>да</a:t>
            </a:r>
            <a:r>
              <a:rPr lang="sr-Latn-CS" sz="2400" dirty="0"/>
              <a:t> </a:t>
            </a:r>
            <a:r>
              <a:rPr lang="sr-Cyrl-CS" sz="2400" dirty="0"/>
              <a:t>задовољи</a:t>
            </a:r>
            <a:r>
              <a:rPr lang="sr-Latn-CS" sz="2400" dirty="0"/>
              <a:t> </a:t>
            </a:r>
            <a:r>
              <a:rPr lang="sr-Cyrl-CS" sz="2400" dirty="0"/>
              <a:t>потребе</a:t>
            </a:r>
            <a:r>
              <a:rPr lang="sr-Latn-CS" sz="2400" dirty="0"/>
              <a:t> </a:t>
            </a:r>
            <a:r>
              <a:rPr lang="sr-Cyrl-CS" sz="2400" dirty="0"/>
              <a:t>организма</a:t>
            </a:r>
            <a:r>
              <a:rPr lang="sr-Latn-CS" sz="2400" dirty="0"/>
              <a:t> </a:t>
            </a:r>
            <a:r>
              <a:rPr lang="sr-Cyrl-CS" sz="2400" dirty="0"/>
              <a:t>за</a:t>
            </a:r>
            <a:r>
              <a:rPr lang="sr-Latn-CS" sz="2400" dirty="0"/>
              <a:t> </a:t>
            </a:r>
            <a:r>
              <a:rPr lang="sr-Cyrl-CS" sz="2400" dirty="0"/>
              <a:t>изградњом</a:t>
            </a:r>
            <a:r>
              <a:rPr lang="sr-Latn-CS" sz="2400" dirty="0"/>
              <a:t> </a:t>
            </a:r>
            <a:r>
              <a:rPr lang="sr-Cyrl-CS" sz="2400" dirty="0"/>
              <a:t>и</a:t>
            </a:r>
            <a:r>
              <a:rPr lang="sr-Latn-CS" sz="2400" dirty="0"/>
              <a:t> </a:t>
            </a:r>
            <a:r>
              <a:rPr lang="sr-Cyrl-CS" sz="2400" dirty="0"/>
              <a:t>регенерацијом</a:t>
            </a:r>
            <a:r>
              <a:rPr lang="sr-Latn-CS" sz="2400" dirty="0"/>
              <a:t> </a:t>
            </a:r>
            <a:r>
              <a:rPr lang="sr-Cyrl-CS" sz="2400" dirty="0"/>
              <a:t>делова</a:t>
            </a:r>
            <a:r>
              <a:rPr lang="sr-Latn-CS" sz="2400" dirty="0"/>
              <a:t> </a:t>
            </a:r>
            <a:r>
              <a:rPr lang="sr-Cyrl-CS" sz="2400" dirty="0"/>
              <a:t>ћелија</a:t>
            </a:r>
            <a:r>
              <a:rPr lang="sr-Latn-CS" sz="2400" dirty="0"/>
              <a:t>, </a:t>
            </a:r>
            <a:r>
              <a:rPr lang="sr-Cyrl-CS" sz="2400" dirty="0"/>
              <a:t>ћелија</a:t>
            </a:r>
            <a:r>
              <a:rPr lang="sr-Latn-CS" sz="2400" dirty="0"/>
              <a:t>, </a:t>
            </a:r>
            <a:r>
              <a:rPr lang="sr-Cyrl-CS" sz="2400" dirty="0"/>
              <a:t>ткива</a:t>
            </a:r>
            <a:r>
              <a:rPr lang="sr-Latn-CS" sz="2400" dirty="0"/>
              <a:t> </a:t>
            </a:r>
            <a:r>
              <a:rPr lang="sr-Cyrl-CS" sz="2400" dirty="0"/>
              <a:t>и</a:t>
            </a:r>
            <a:r>
              <a:rPr lang="sr-Latn-CS" sz="2400" dirty="0"/>
              <a:t> </a:t>
            </a:r>
            <a:r>
              <a:rPr lang="sr-Cyrl-CS" sz="2400" dirty="0"/>
              <a:t>органа</a:t>
            </a:r>
            <a:endParaRPr lang="sr-Latn-CS" sz="2400" dirty="0"/>
          </a:p>
          <a:p>
            <a:endParaRPr lang="sr-Latn-CS" sz="2400" dirty="0"/>
          </a:p>
          <a:p>
            <a:r>
              <a:rPr lang="sr-Cyrl-CS" sz="2400" dirty="0"/>
              <a:t>Градивна</a:t>
            </a:r>
            <a:r>
              <a:rPr lang="sr-Latn-CS" sz="2400" dirty="0"/>
              <a:t> </a:t>
            </a:r>
            <a:r>
              <a:rPr lang="sr-Cyrl-CS" sz="2400" dirty="0"/>
              <a:t>улога</a:t>
            </a:r>
            <a:r>
              <a:rPr lang="sr-Latn-CS" sz="2400" dirty="0"/>
              <a:t> </a:t>
            </a:r>
            <a:r>
              <a:rPr lang="sr-Cyrl-CS" sz="2400" dirty="0"/>
              <a:t>хране</a:t>
            </a:r>
            <a:r>
              <a:rPr lang="sr-Latn-CS" sz="2400" dirty="0"/>
              <a:t> </a:t>
            </a:r>
            <a:r>
              <a:rPr lang="sr-Cyrl-CS" sz="2400" dirty="0"/>
              <a:t>започиње</a:t>
            </a:r>
            <a:r>
              <a:rPr lang="sr-Latn-CS" sz="2400" dirty="0"/>
              <a:t> </a:t>
            </a:r>
            <a:r>
              <a:rPr lang="sr-Cyrl-CS" sz="2400" dirty="0"/>
              <a:t>са</a:t>
            </a:r>
            <a:r>
              <a:rPr lang="sr-Latn-CS" sz="2400" dirty="0"/>
              <a:t> </a:t>
            </a:r>
            <a:r>
              <a:rPr lang="sr-Cyrl-CS" sz="2400" dirty="0"/>
              <a:t>зачећем</a:t>
            </a:r>
            <a:r>
              <a:rPr lang="sr-Latn-CS" sz="2400" dirty="0"/>
              <a:t> </a:t>
            </a:r>
            <a:r>
              <a:rPr lang="sr-Cyrl-CS" sz="2400" dirty="0"/>
              <a:t>и</a:t>
            </a:r>
            <a:r>
              <a:rPr lang="sr-Latn-CS" sz="2400" dirty="0"/>
              <a:t> </a:t>
            </a:r>
            <a:r>
              <a:rPr lang="sr-Cyrl-CS" sz="2400" dirty="0"/>
              <a:t>траје</a:t>
            </a:r>
            <a:r>
              <a:rPr lang="sr-Latn-CS" sz="2400" dirty="0"/>
              <a:t> </a:t>
            </a:r>
            <a:r>
              <a:rPr lang="sr-Cyrl-CS" sz="2400" dirty="0"/>
              <a:t>кроз</a:t>
            </a:r>
            <a:r>
              <a:rPr lang="sr-Latn-CS" sz="2400" dirty="0"/>
              <a:t> </a:t>
            </a:r>
            <a:r>
              <a:rPr lang="sr-Cyrl-CS" sz="2400" dirty="0"/>
              <a:t>цео</a:t>
            </a:r>
            <a:r>
              <a:rPr lang="sr-Latn-CS" sz="2400" dirty="0"/>
              <a:t> </a:t>
            </a:r>
            <a:r>
              <a:rPr lang="sr-Cyrl-CS" sz="2400" dirty="0"/>
              <a:t>живот</a:t>
            </a:r>
            <a:endParaRPr lang="sr-Latn-CS" sz="2400" dirty="0"/>
          </a:p>
          <a:p>
            <a:endParaRPr lang="sr-Latn-CS" dirty="0"/>
          </a:p>
          <a:p>
            <a:endParaRPr lang="sr-Latn-CS" dirty="0"/>
          </a:p>
          <a:p>
            <a:endParaRPr lang="en-US" dirty="0"/>
          </a:p>
        </p:txBody>
      </p:sp>
      <p:pic>
        <p:nvPicPr>
          <p:cNvPr id="4096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91440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9278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026" descr="fig01_01.jpg                                                   0004AA57My Computer                    BC7F8086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08200" y="717550"/>
            <a:ext cx="4845050" cy="585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Text Box 1028"/>
          <p:cNvSpPr txBox="1">
            <a:spLocks noChangeArrowheads="1"/>
          </p:cNvSpPr>
          <p:nvPr/>
        </p:nvSpPr>
        <p:spPr bwMode="auto">
          <a:xfrm>
            <a:off x="1371600" y="76200"/>
            <a:ext cx="49672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sr-Cyrl-CS" b="1">
                <a:solidFill>
                  <a:srgbClr val="A50021"/>
                </a:solidFill>
              </a:rPr>
              <a:t>Телесни</a:t>
            </a:r>
            <a:r>
              <a:rPr lang="en-US" b="1">
                <a:solidFill>
                  <a:srgbClr val="A50021"/>
                </a:solidFill>
              </a:rPr>
              <a:t> </a:t>
            </a:r>
            <a:r>
              <a:rPr lang="sr-Cyrl-CS" b="1">
                <a:solidFill>
                  <a:srgbClr val="A50021"/>
                </a:solidFill>
              </a:rPr>
              <a:t>састав</a:t>
            </a:r>
            <a:r>
              <a:rPr lang="en-US" b="1">
                <a:solidFill>
                  <a:srgbClr val="A50021"/>
                </a:solidFill>
              </a:rPr>
              <a:t> </a:t>
            </a:r>
            <a:r>
              <a:rPr lang="sr-Cyrl-CS" b="1">
                <a:solidFill>
                  <a:srgbClr val="A50021"/>
                </a:solidFill>
              </a:rPr>
              <a:t>здравог</a:t>
            </a:r>
            <a:r>
              <a:rPr lang="en-US" b="1">
                <a:solidFill>
                  <a:srgbClr val="A50021"/>
                </a:solidFill>
              </a:rPr>
              <a:t> </a:t>
            </a:r>
            <a:r>
              <a:rPr lang="sr-Cyrl-CS" b="1">
                <a:solidFill>
                  <a:srgbClr val="A50021"/>
                </a:solidFill>
              </a:rPr>
              <a:t>мушкарца</a:t>
            </a:r>
            <a:r>
              <a:rPr lang="en-US" b="1">
                <a:solidFill>
                  <a:srgbClr val="A50021"/>
                </a:solidFill>
              </a:rPr>
              <a:t> </a:t>
            </a:r>
            <a:r>
              <a:rPr lang="sr-Cyrl-CS" b="1">
                <a:solidFill>
                  <a:srgbClr val="A50021"/>
                </a:solidFill>
              </a:rPr>
              <a:t>и</a:t>
            </a:r>
            <a:r>
              <a:rPr lang="en-US" b="1">
                <a:solidFill>
                  <a:srgbClr val="A50021"/>
                </a:solidFill>
              </a:rPr>
              <a:t> </a:t>
            </a:r>
            <a:r>
              <a:rPr lang="sr-Cyrl-CS" b="1">
                <a:solidFill>
                  <a:srgbClr val="A50021"/>
                </a:solidFill>
              </a:rPr>
              <a:t>жене</a:t>
            </a:r>
            <a:endParaRPr lang="en-US" b="1">
              <a:solidFill>
                <a:srgbClr val="A50021"/>
              </a:solidFill>
            </a:endParaRPr>
          </a:p>
        </p:txBody>
      </p:sp>
      <p:grpSp>
        <p:nvGrpSpPr>
          <p:cNvPr id="41988" name="Group 1029"/>
          <p:cNvGrpSpPr>
            <a:grpSpLocks/>
          </p:cNvGrpSpPr>
          <p:nvPr/>
        </p:nvGrpSpPr>
        <p:grpSpPr bwMode="auto">
          <a:xfrm>
            <a:off x="1727200" y="1028700"/>
            <a:ext cx="1955800" cy="5334000"/>
            <a:chOff x="1128" y="408"/>
            <a:chExt cx="1232" cy="3360"/>
          </a:xfrm>
        </p:grpSpPr>
        <p:sp>
          <p:nvSpPr>
            <p:cNvPr id="42004" name="AutoShape 1030"/>
            <p:cNvSpPr>
              <a:spLocks/>
            </p:cNvSpPr>
            <p:nvPr/>
          </p:nvSpPr>
          <p:spPr bwMode="auto">
            <a:xfrm flipH="1">
              <a:off x="1128" y="848"/>
              <a:ext cx="144" cy="896"/>
            </a:xfrm>
            <a:prstGeom prst="rightBrace">
              <a:avLst>
                <a:gd name="adj1" fmla="val 51852"/>
                <a:gd name="adj2" fmla="val 50000"/>
              </a:avLst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5" name="AutoShape 1031"/>
            <p:cNvSpPr>
              <a:spLocks/>
            </p:cNvSpPr>
            <p:nvPr/>
          </p:nvSpPr>
          <p:spPr bwMode="auto">
            <a:xfrm flipH="1">
              <a:off x="1128" y="1760"/>
              <a:ext cx="144" cy="2008"/>
            </a:xfrm>
            <a:prstGeom prst="rightBrace">
              <a:avLst>
                <a:gd name="adj1" fmla="val 116204"/>
                <a:gd name="adj2" fmla="val 50000"/>
              </a:avLst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6" name="AutoShape 1032"/>
            <p:cNvSpPr>
              <a:spLocks/>
            </p:cNvSpPr>
            <p:nvPr/>
          </p:nvSpPr>
          <p:spPr bwMode="auto">
            <a:xfrm flipH="1">
              <a:off x="1128" y="408"/>
              <a:ext cx="144" cy="433"/>
            </a:xfrm>
            <a:prstGeom prst="rightBrace">
              <a:avLst>
                <a:gd name="adj1" fmla="val 25058"/>
                <a:gd name="adj2" fmla="val 50000"/>
              </a:avLst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7" name="Line 1033"/>
            <p:cNvSpPr>
              <a:spLocks noChangeShapeType="1"/>
            </p:cNvSpPr>
            <p:nvPr/>
          </p:nvSpPr>
          <p:spPr bwMode="auto">
            <a:xfrm>
              <a:off x="1288" y="408"/>
              <a:ext cx="1072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sr-Latn-RS"/>
            </a:p>
          </p:txBody>
        </p:sp>
        <p:sp>
          <p:nvSpPr>
            <p:cNvPr id="42008" name="Line 1034"/>
            <p:cNvSpPr>
              <a:spLocks noChangeShapeType="1"/>
            </p:cNvSpPr>
            <p:nvPr/>
          </p:nvSpPr>
          <p:spPr bwMode="auto">
            <a:xfrm>
              <a:off x="1288" y="408"/>
              <a:ext cx="1072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sr-Latn-RS"/>
            </a:p>
          </p:txBody>
        </p:sp>
        <p:sp>
          <p:nvSpPr>
            <p:cNvPr id="42009" name="Line 1035"/>
            <p:cNvSpPr>
              <a:spLocks noChangeShapeType="1"/>
            </p:cNvSpPr>
            <p:nvPr/>
          </p:nvSpPr>
          <p:spPr bwMode="auto">
            <a:xfrm>
              <a:off x="1288" y="848"/>
              <a:ext cx="912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sr-Latn-RS"/>
            </a:p>
          </p:txBody>
        </p:sp>
        <p:sp>
          <p:nvSpPr>
            <p:cNvPr id="42010" name="Line 1036"/>
            <p:cNvSpPr>
              <a:spLocks noChangeShapeType="1"/>
            </p:cNvSpPr>
            <p:nvPr/>
          </p:nvSpPr>
          <p:spPr bwMode="auto">
            <a:xfrm>
              <a:off x="1288" y="1752"/>
              <a:ext cx="568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sr-Latn-RS"/>
            </a:p>
          </p:txBody>
        </p:sp>
        <p:sp>
          <p:nvSpPr>
            <p:cNvPr id="42011" name="Line 1037"/>
            <p:cNvSpPr>
              <a:spLocks noChangeShapeType="1"/>
            </p:cNvSpPr>
            <p:nvPr/>
          </p:nvSpPr>
          <p:spPr bwMode="auto">
            <a:xfrm>
              <a:off x="1288" y="3768"/>
              <a:ext cx="464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sr-Latn-RS"/>
            </a:p>
          </p:txBody>
        </p:sp>
      </p:grpSp>
      <p:grpSp>
        <p:nvGrpSpPr>
          <p:cNvPr id="41989" name="Group 1038"/>
          <p:cNvGrpSpPr>
            <a:grpSpLocks/>
          </p:cNvGrpSpPr>
          <p:nvPr/>
        </p:nvGrpSpPr>
        <p:grpSpPr bwMode="auto">
          <a:xfrm>
            <a:off x="4864100" y="774700"/>
            <a:ext cx="2540000" cy="5727700"/>
            <a:chOff x="3104" y="248"/>
            <a:chExt cx="1600" cy="3608"/>
          </a:xfrm>
        </p:grpSpPr>
        <p:sp>
          <p:nvSpPr>
            <p:cNvPr id="41997" name="AutoShape 1039"/>
            <p:cNvSpPr>
              <a:spLocks/>
            </p:cNvSpPr>
            <p:nvPr/>
          </p:nvSpPr>
          <p:spPr bwMode="auto">
            <a:xfrm>
              <a:off x="4560" y="1040"/>
              <a:ext cx="144" cy="616"/>
            </a:xfrm>
            <a:prstGeom prst="rightBrace">
              <a:avLst>
                <a:gd name="adj1" fmla="val 35648"/>
                <a:gd name="adj2" fmla="val 50000"/>
              </a:avLst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98" name="AutoShape 1040"/>
            <p:cNvSpPr>
              <a:spLocks/>
            </p:cNvSpPr>
            <p:nvPr/>
          </p:nvSpPr>
          <p:spPr bwMode="auto">
            <a:xfrm>
              <a:off x="4560" y="1672"/>
              <a:ext cx="144" cy="2184"/>
            </a:xfrm>
            <a:prstGeom prst="rightBrace">
              <a:avLst>
                <a:gd name="adj1" fmla="val 126389"/>
                <a:gd name="adj2" fmla="val 50000"/>
              </a:avLst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A50021"/>
                </a:solidFill>
              </a:endParaRPr>
            </a:p>
          </p:txBody>
        </p:sp>
        <p:sp>
          <p:nvSpPr>
            <p:cNvPr id="41999" name="AutoShape 1041"/>
            <p:cNvSpPr>
              <a:spLocks/>
            </p:cNvSpPr>
            <p:nvPr/>
          </p:nvSpPr>
          <p:spPr bwMode="auto">
            <a:xfrm>
              <a:off x="4560" y="248"/>
              <a:ext cx="144" cy="777"/>
            </a:xfrm>
            <a:prstGeom prst="rightBrace">
              <a:avLst>
                <a:gd name="adj1" fmla="val 44965"/>
                <a:gd name="adj2" fmla="val 50000"/>
              </a:avLst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0" name="Line 1042"/>
            <p:cNvSpPr>
              <a:spLocks noChangeShapeType="1"/>
            </p:cNvSpPr>
            <p:nvPr/>
          </p:nvSpPr>
          <p:spPr bwMode="auto">
            <a:xfrm flipH="1">
              <a:off x="3104" y="248"/>
              <a:ext cx="1440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sr-Latn-RS"/>
            </a:p>
          </p:txBody>
        </p:sp>
        <p:sp>
          <p:nvSpPr>
            <p:cNvPr id="42001" name="Line 1043"/>
            <p:cNvSpPr>
              <a:spLocks noChangeShapeType="1"/>
            </p:cNvSpPr>
            <p:nvPr/>
          </p:nvSpPr>
          <p:spPr bwMode="auto">
            <a:xfrm flipH="1">
              <a:off x="3768" y="3856"/>
              <a:ext cx="776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sr-Latn-RS"/>
            </a:p>
          </p:txBody>
        </p:sp>
        <p:sp>
          <p:nvSpPr>
            <p:cNvPr id="42002" name="Line 1044"/>
            <p:cNvSpPr>
              <a:spLocks noChangeShapeType="1"/>
            </p:cNvSpPr>
            <p:nvPr/>
          </p:nvSpPr>
          <p:spPr bwMode="auto">
            <a:xfrm flipH="1">
              <a:off x="3904" y="1664"/>
              <a:ext cx="648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sr-Latn-RS"/>
            </a:p>
          </p:txBody>
        </p:sp>
        <p:sp>
          <p:nvSpPr>
            <p:cNvPr id="42003" name="Line 1045"/>
            <p:cNvSpPr>
              <a:spLocks noChangeShapeType="1"/>
            </p:cNvSpPr>
            <p:nvPr/>
          </p:nvSpPr>
          <p:spPr bwMode="auto">
            <a:xfrm flipH="1">
              <a:off x="3768" y="1032"/>
              <a:ext cx="776" cy="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sr-Latn-RS"/>
            </a:p>
          </p:txBody>
        </p:sp>
      </p:grpSp>
      <p:sp>
        <p:nvSpPr>
          <p:cNvPr id="41990" name="Text Box 1046"/>
          <p:cNvSpPr txBox="1">
            <a:spLocks noChangeArrowheads="1"/>
          </p:cNvSpPr>
          <p:nvPr/>
        </p:nvSpPr>
        <p:spPr bwMode="auto">
          <a:xfrm>
            <a:off x="7131050" y="862013"/>
            <a:ext cx="18859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sr-Cyrl-CS" sz="1600" b="1">
                <a:solidFill>
                  <a:srgbClr val="A50021"/>
                </a:solidFill>
              </a:rPr>
              <a:t>Протеини</a:t>
            </a:r>
            <a:endParaRPr lang="en-US" sz="1600" b="1">
              <a:solidFill>
                <a:srgbClr val="A50021"/>
              </a:solidFill>
            </a:endParaRPr>
          </a:p>
          <a:p>
            <a:pPr algn="r"/>
            <a:r>
              <a:rPr lang="sr-Cyrl-CS" sz="1600" b="1">
                <a:solidFill>
                  <a:srgbClr val="A50021"/>
                </a:solidFill>
              </a:rPr>
              <a:t>Угљени</a:t>
            </a:r>
            <a:r>
              <a:rPr lang="en-US" sz="1600" b="1">
                <a:solidFill>
                  <a:srgbClr val="A50021"/>
                </a:solidFill>
              </a:rPr>
              <a:t> </a:t>
            </a:r>
            <a:r>
              <a:rPr lang="sr-Cyrl-CS" sz="1600" b="1">
                <a:solidFill>
                  <a:srgbClr val="A50021"/>
                </a:solidFill>
              </a:rPr>
              <a:t>хидрати</a:t>
            </a:r>
            <a:endParaRPr lang="en-US" sz="1600" b="1">
              <a:solidFill>
                <a:srgbClr val="A50021"/>
              </a:solidFill>
            </a:endParaRPr>
          </a:p>
          <a:p>
            <a:pPr algn="r"/>
            <a:r>
              <a:rPr lang="sr-Cyrl-CS" sz="1600" b="1">
                <a:solidFill>
                  <a:srgbClr val="A50021"/>
                </a:solidFill>
              </a:rPr>
              <a:t>Минерали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41991" name="Text Box 1047"/>
          <p:cNvSpPr txBox="1">
            <a:spLocks noChangeArrowheads="1"/>
          </p:cNvSpPr>
          <p:nvPr/>
        </p:nvSpPr>
        <p:spPr bwMode="auto">
          <a:xfrm>
            <a:off x="158750" y="841375"/>
            <a:ext cx="19129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r>
              <a:rPr lang="sr-Cyrl-CS" sz="1600" b="1">
                <a:solidFill>
                  <a:srgbClr val="A50021"/>
                </a:solidFill>
              </a:rPr>
              <a:t>Протеини</a:t>
            </a:r>
            <a:endParaRPr lang="en-US" sz="1600" b="1">
              <a:solidFill>
                <a:srgbClr val="A50021"/>
              </a:solidFill>
            </a:endParaRPr>
          </a:p>
          <a:p>
            <a:pPr algn="r"/>
            <a:r>
              <a:rPr lang="sr-Cyrl-CS" sz="1600" b="1">
                <a:solidFill>
                  <a:srgbClr val="A50021"/>
                </a:solidFill>
              </a:rPr>
              <a:t>Угљени</a:t>
            </a:r>
            <a:r>
              <a:rPr lang="en-US" sz="1600" b="1">
                <a:solidFill>
                  <a:srgbClr val="A50021"/>
                </a:solidFill>
              </a:rPr>
              <a:t> </a:t>
            </a:r>
            <a:r>
              <a:rPr lang="sr-Cyrl-CS" sz="1600" b="1">
                <a:solidFill>
                  <a:srgbClr val="A50021"/>
                </a:solidFill>
              </a:rPr>
              <a:t>хидрати</a:t>
            </a:r>
            <a:endParaRPr lang="en-US" sz="1600" b="1">
              <a:solidFill>
                <a:srgbClr val="A50021"/>
              </a:solidFill>
            </a:endParaRPr>
          </a:p>
          <a:p>
            <a:pPr algn="r"/>
            <a:r>
              <a:rPr lang="sr-Cyrl-CS" sz="1600" b="1">
                <a:solidFill>
                  <a:srgbClr val="A50021"/>
                </a:solidFill>
              </a:rPr>
              <a:t>Минерали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41992" name="Text Box 1048"/>
          <p:cNvSpPr txBox="1">
            <a:spLocks noChangeArrowheads="1"/>
          </p:cNvSpPr>
          <p:nvPr/>
        </p:nvSpPr>
        <p:spPr bwMode="auto">
          <a:xfrm>
            <a:off x="965200" y="4581525"/>
            <a:ext cx="695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sr-Cyrl-CS" sz="1600" b="1">
                <a:solidFill>
                  <a:srgbClr val="A50021"/>
                </a:solidFill>
              </a:rPr>
              <a:t>Вода</a:t>
            </a:r>
            <a:endParaRPr lang="en-US" sz="1600" b="1">
              <a:solidFill>
                <a:srgbClr val="A50021"/>
              </a:solidFill>
            </a:endParaRPr>
          </a:p>
        </p:txBody>
      </p:sp>
      <p:sp>
        <p:nvSpPr>
          <p:cNvPr id="41993" name="Text Box 1049"/>
          <p:cNvSpPr txBox="1">
            <a:spLocks noChangeArrowheads="1"/>
          </p:cNvSpPr>
          <p:nvPr/>
        </p:nvSpPr>
        <p:spPr bwMode="auto">
          <a:xfrm>
            <a:off x="785813" y="2214563"/>
            <a:ext cx="9366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sr-Cyrl-CS" sz="1600" b="1">
                <a:solidFill>
                  <a:srgbClr val="A50021"/>
                </a:solidFill>
              </a:rPr>
              <a:t>Масти</a:t>
            </a:r>
            <a:endParaRPr lang="en-US" sz="1600" b="1">
              <a:solidFill>
                <a:srgbClr val="A50021"/>
              </a:solidFill>
            </a:endParaRPr>
          </a:p>
        </p:txBody>
      </p:sp>
      <p:sp>
        <p:nvSpPr>
          <p:cNvPr id="41994" name="Text Box 1050"/>
          <p:cNvSpPr txBox="1">
            <a:spLocks noChangeArrowheads="1"/>
          </p:cNvSpPr>
          <p:nvPr/>
        </p:nvSpPr>
        <p:spPr bwMode="auto">
          <a:xfrm>
            <a:off x="7400925" y="4594225"/>
            <a:ext cx="695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sr-Cyrl-CS" sz="1600" b="1">
                <a:solidFill>
                  <a:srgbClr val="A50021"/>
                </a:solidFill>
              </a:rPr>
              <a:t>Вода</a:t>
            </a:r>
            <a:endParaRPr lang="en-US" sz="1600" b="1">
              <a:solidFill>
                <a:srgbClr val="A50021"/>
              </a:solidFill>
            </a:endParaRPr>
          </a:p>
        </p:txBody>
      </p:sp>
      <p:sp>
        <p:nvSpPr>
          <p:cNvPr id="41995" name="Text Box 1051"/>
          <p:cNvSpPr txBox="1">
            <a:spLocks noChangeArrowheads="1"/>
          </p:cNvSpPr>
          <p:nvPr/>
        </p:nvSpPr>
        <p:spPr bwMode="auto">
          <a:xfrm>
            <a:off x="7400925" y="2333625"/>
            <a:ext cx="8143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sr-Cyrl-CS" sz="1600" b="1">
                <a:solidFill>
                  <a:srgbClr val="A50021"/>
                </a:solidFill>
              </a:rPr>
              <a:t>Масти</a:t>
            </a:r>
            <a:endParaRPr lang="en-US" sz="1600" b="1">
              <a:solidFill>
                <a:srgbClr val="A50021"/>
              </a:solidFill>
            </a:endParaRPr>
          </a:p>
        </p:txBody>
      </p:sp>
      <p:sp>
        <p:nvSpPr>
          <p:cNvPr id="41996" name="Rectangle 27"/>
          <p:cNvSpPr>
            <a:spLocks noChangeArrowheads="1"/>
          </p:cNvSpPr>
          <p:nvPr/>
        </p:nvSpPr>
        <p:spPr bwMode="auto">
          <a:xfrm>
            <a:off x="0" y="5500688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Latn-CS">
                <a:solidFill>
                  <a:srgbClr val="A50021"/>
                </a:solidFill>
              </a:rPr>
              <a:t>Proteini (16%)</a:t>
            </a:r>
          </a:p>
          <a:p>
            <a:r>
              <a:rPr lang="sr-Latn-CS">
                <a:solidFill>
                  <a:srgbClr val="A50021"/>
                </a:solidFill>
              </a:rPr>
              <a:t>Masti (5-12%)</a:t>
            </a:r>
          </a:p>
          <a:p>
            <a:r>
              <a:rPr lang="sr-Latn-CS">
                <a:solidFill>
                  <a:srgbClr val="A50021"/>
                </a:solidFill>
              </a:rPr>
              <a:t>Minerali (4,6%)</a:t>
            </a:r>
          </a:p>
        </p:txBody>
      </p:sp>
    </p:spTree>
    <p:extLst>
      <p:ext uri="{BB962C8B-B14F-4D97-AF65-F5344CB8AC3E}">
        <p14:creationId xmlns:p14="http://schemas.microsoft.com/office/powerpoint/2010/main" xmlns="" val="2107335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68313" y="549275"/>
            <a:ext cx="8135937" cy="5759450"/>
          </a:xfrm>
        </p:spPr>
        <p:txBody>
          <a:bodyPr/>
          <a:lstStyle/>
          <a:p>
            <a:endParaRPr lang="en-US" sz="2800" dirty="0" smtClean="0"/>
          </a:p>
          <a:p>
            <a:pPr algn="just"/>
            <a:endParaRPr lang="en-US" sz="2800" dirty="0" smtClean="0"/>
          </a:p>
          <a:p>
            <a:pPr algn="just"/>
            <a:endParaRPr lang="sr-Cyrl-CS" sz="2800" b="1" dirty="0" smtClean="0"/>
          </a:p>
          <a:p>
            <a:pPr algn="just"/>
            <a:endParaRPr lang="sr-Cyrl-CS" sz="2800" b="1" dirty="0" smtClean="0"/>
          </a:p>
          <a:p>
            <a:pPr algn="just"/>
            <a:r>
              <a:rPr lang="sr-Cyrl-CS" sz="2800" b="1" dirty="0" smtClean="0">
                <a:solidFill>
                  <a:schemeClr val="tx1"/>
                </a:solidFill>
              </a:rPr>
              <a:t>Треба рећи и да Цркве и различите вере кажу да човек треба да буде умерен у свему, па и у исхрани, с тим што би смо још ту додали и разноврстан, тј, да употребљава различите намирнице</a:t>
            </a:r>
            <a:r>
              <a:rPr lang="sr-Cyrl-CS" sz="2800" dirty="0" smtClean="0">
                <a:solidFill>
                  <a:schemeClr val="tx1"/>
                </a:solidFill>
              </a:rPr>
              <a:t>.</a:t>
            </a:r>
            <a:endParaRPr lang="sr-Latn-CS" sz="2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169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0" y="0"/>
            <a:ext cx="8229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CS" sz="3200" b="1" dirty="0"/>
              <a:t>ЕНЕРГЕТСКА</a:t>
            </a:r>
            <a:r>
              <a:rPr lang="sr-Latn-CS" sz="3200" b="1" dirty="0"/>
              <a:t> </a:t>
            </a:r>
            <a:r>
              <a:rPr lang="sr-Cyrl-CS" sz="3200" b="1" dirty="0"/>
              <a:t>УЛОГА</a:t>
            </a:r>
            <a:r>
              <a:rPr lang="sr-Latn-CS" sz="3200" b="1" dirty="0"/>
              <a:t> </a:t>
            </a:r>
            <a:r>
              <a:rPr lang="sr-Cyrl-CS" sz="3200" b="1" dirty="0"/>
              <a:t>ХРАНЕ</a:t>
            </a:r>
            <a:endParaRPr lang="en-US" dirty="0"/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0" y="609600"/>
            <a:ext cx="9144000" cy="59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r-Cyrl-CS" sz="2000" dirty="0"/>
              <a:t>Храна</a:t>
            </a:r>
            <a:r>
              <a:rPr lang="sr-Latn-CS" sz="2000" dirty="0"/>
              <a:t> </a:t>
            </a:r>
            <a:r>
              <a:rPr lang="sr-Cyrl-RS" sz="2000" dirty="0"/>
              <a:t>треба да обезбеди </a:t>
            </a:r>
            <a:r>
              <a:rPr lang="sr-Cyrl-CS" sz="2000" dirty="0"/>
              <a:t>организму</a:t>
            </a:r>
            <a:r>
              <a:rPr lang="sr-Latn-CS" sz="2000" dirty="0"/>
              <a:t> </a:t>
            </a:r>
            <a:r>
              <a:rPr lang="sr-Cyrl-CS" sz="2000" dirty="0"/>
              <a:t>енергију</a:t>
            </a:r>
            <a:r>
              <a:rPr lang="sr-Latn-CS" sz="2000" dirty="0"/>
              <a:t> </a:t>
            </a:r>
            <a:r>
              <a:rPr lang="sr-Cyrl-CS" sz="2000" dirty="0"/>
              <a:t>неопходну</a:t>
            </a:r>
            <a:r>
              <a:rPr lang="sr-Latn-CS" sz="2000" dirty="0"/>
              <a:t> </a:t>
            </a:r>
            <a:r>
              <a:rPr lang="sr-Cyrl-CS" sz="2000" dirty="0"/>
              <a:t>за</a:t>
            </a:r>
            <a:r>
              <a:rPr lang="sr-Latn-CS" sz="2000" dirty="0"/>
              <a:t> </a:t>
            </a:r>
            <a:r>
              <a:rPr lang="sr-Cyrl-CS" sz="2000" dirty="0"/>
              <a:t>вршење</a:t>
            </a:r>
            <a:r>
              <a:rPr lang="sr-Latn-CS" sz="2000" dirty="0"/>
              <a:t> </a:t>
            </a:r>
            <a:r>
              <a:rPr lang="sr-Cyrl-CS" sz="2000" dirty="0"/>
              <a:t>основних</a:t>
            </a:r>
            <a:r>
              <a:rPr lang="sr-Latn-CS" sz="2000" dirty="0"/>
              <a:t> </a:t>
            </a:r>
            <a:r>
              <a:rPr lang="sr-Cyrl-CS" sz="2000" dirty="0"/>
              <a:t>телесних</a:t>
            </a:r>
            <a:r>
              <a:rPr lang="sr-Latn-CS" sz="2000" dirty="0"/>
              <a:t> </a:t>
            </a:r>
            <a:r>
              <a:rPr lang="sr-Cyrl-CS" sz="2000" dirty="0"/>
              <a:t>функција</a:t>
            </a:r>
            <a:r>
              <a:rPr lang="sr-Latn-CS" sz="2000" dirty="0"/>
              <a:t> </a:t>
            </a:r>
            <a:r>
              <a:rPr lang="sr-Cyrl-CS" sz="2000" dirty="0"/>
              <a:t>и</a:t>
            </a:r>
            <a:r>
              <a:rPr lang="sr-Latn-CS" sz="2000" dirty="0"/>
              <a:t> </a:t>
            </a:r>
            <a:r>
              <a:rPr lang="sr-Cyrl-CS" sz="2000" dirty="0"/>
              <a:t>обављање</a:t>
            </a:r>
            <a:r>
              <a:rPr lang="sr-Latn-CS" sz="2000" dirty="0"/>
              <a:t> </a:t>
            </a:r>
            <a:r>
              <a:rPr lang="sr-Cyrl-CS" sz="2000" dirty="0"/>
              <a:t>свакодневних</a:t>
            </a:r>
            <a:r>
              <a:rPr lang="sr-Latn-CS" sz="2000" dirty="0"/>
              <a:t> </a:t>
            </a:r>
            <a:r>
              <a:rPr lang="sr-Cyrl-CS" sz="2000" dirty="0"/>
              <a:t>активности</a:t>
            </a:r>
            <a:endParaRPr lang="sr-Latn-CS" sz="2000" dirty="0"/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2000" dirty="0"/>
              <a:t>Енергија</a:t>
            </a:r>
            <a:r>
              <a:rPr lang="sr-Latn-CS" sz="2000" dirty="0"/>
              <a:t> </a:t>
            </a:r>
            <a:r>
              <a:rPr lang="sr-Cyrl-CS" sz="2000" dirty="0"/>
              <a:t>је</a:t>
            </a:r>
            <a:r>
              <a:rPr lang="sr-Latn-CS" sz="2000" dirty="0"/>
              <a:t> </a:t>
            </a:r>
            <a:r>
              <a:rPr lang="sr-Cyrl-CS" sz="2000" dirty="0"/>
              <a:t>неопходна</a:t>
            </a:r>
            <a:r>
              <a:rPr lang="sr-Latn-CS" sz="2000" dirty="0"/>
              <a:t> </a:t>
            </a:r>
            <a:r>
              <a:rPr lang="sr-Cyrl-CS" sz="2000" dirty="0"/>
              <a:t>за:</a:t>
            </a:r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Latn-CS" sz="2000" dirty="0"/>
              <a:t> </a:t>
            </a:r>
            <a:r>
              <a:rPr lang="sr-Cyrl-CS" sz="2000" dirty="0"/>
              <a:t>базални</a:t>
            </a:r>
            <a:r>
              <a:rPr lang="en-US" sz="2000" dirty="0"/>
              <a:t> </a:t>
            </a:r>
            <a:r>
              <a:rPr lang="sr-Cyrl-CS" sz="2000" dirty="0"/>
              <a:t>метаболизиам</a:t>
            </a:r>
            <a:r>
              <a:rPr lang="en-US" sz="2000" dirty="0"/>
              <a:t>, </a:t>
            </a:r>
            <a:endParaRPr lang="sr-Cyrl-RS" sz="2000" dirty="0"/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2000" dirty="0"/>
              <a:t>специфично</a:t>
            </a:r>
            <a:r>
              <a:rPr lang="sr-Latn-CS" sz="2000" dirty="0"/>
              <a:t> </a:t>
            </a:r>
            <a:r>
              <a:rPr lang="sr-Cyrl-CS" sz="2000" dirty="0"/>
              <a:t>динамичко</a:t>
            </a:r>
            <a:r>
              <a:rPr lang="sr-Latn-CS" sz="2000" dirty="0"/>
              <a:t> </a:t>
            </a:r>
            <a:r>
              <a:rPr lang="sr-Cyrl-CS" sz="2000" dirty="0"/>
              <a:t>деловање</a:t>
            </a:r>
            <a:r>
              <a:rPr lang="sr-Latn-CS" sz="2000" dirty="0"/>
              <a:t> </a:t>
            </a:r>
            <a:r>
              <a:rPr lang="sr-Cyrl-CS" sz="2000" dirty="0"/>
              <a:t>хране</a:t>
            </a:r>
            <a:r>
              <a:rPr lang="sr-Latn-CS" sz="2000" dirty="0"/>
              <a:t> (</a:t>
            </a:r>
            <a:r>
              <a:rPr lang="sr-Cyrl-CS" sz="2000" dirty="0"/>
              <a:t>СДДХ</a:t>
            </a:r>
            <a:r>
              <a:rPr lang="sr-Latn-CS" sz="2000" dirty="0"/>
              <a:t>)</a:t>
            </a:r>
            <a:r>
              <a:rPr lang="en-US" sz="2000" dirty="0"/>
              <a:t>, </a:t>
            </a:r>
            <a:endParaRPr lang="sr-Cyrl-RS" sz="2000" dirty="0"/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2000" dirty="0"/>
              <a:t>енергија</a:t>
            </a:r>
            <a:r>
              <a:rPr lang="en-US" sz="2000" dirty="0"/>
              <a:t> </a:t>
            </a:r>
            <a:r>
              <a:rPr lang="sr-Cyrl-CS" sz="2000" dirty="0"/>
              <a:t>за</a:t>
            </a:r>
            <a:r>
              <a:rPr lang="en-US" sz="2000" dirty="0"/>
              <a:t> </a:t>
            </a:r>
            <a:r>
              <a:rPr lang="sr-Cyrl-RS" sz="2000" dirty="0"/>
              <a:t>све физичке активности-</a:t>
            </a:r>
            <a:r>
              <a:rPr lang="sr-Cyrl-CS" sz="2000" dirty="0"/>
              <a:t>рад</a:t>
            </a:r>
            <a:r>
              <a:rPr lang="en-US" sz="2000" dirty="0"/>
              <a:t>,</a:t>
            </a:r>
            <a:r>
              <a:rPr lang="sr-Latn-CS" sz="2000" dirty="0"/>
              <a:t> </a:t>
            </a:r>
            <a:endParaRPr lang="sr-Cyrl-RS" sz="2000" dirty="0"/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2000" dirty="0"/>
              <a:t>терморегулацију</a:t>
            </a:r>
            <a:r>
              <a:rPr lang="sr-Latn-CS" sz="2000" dirty="0"/>
              <a:t>, </a:t>
            </a:r>
            <a:endParaRPr lang="sr-Cyrl-RS" sz="2000" dirty="0"/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2000" dirty="0"/>
              <a:t>раст</a:t>
            </a:r>
            <a:r>
              <a:rPr lang="sr-Latn-CS" sz="2000" dirty="0"/>
              <a:t>, </a:t>
            </a:r>
            <a:r>
              <a:rPr lang="sr-Cyrl-CS" sz="2000" dirty="0"/>
              <a:t>регенерацију</a:t>
            </a:r>
            <a:r>
              <a:rPr lang="sr-Latn-CS" sz="2000" dirty="0"/>
              <a:t>, </a:t>
            </a:r>
            <a:endParaRPr lang="sr-Cyrl-RS" sz="2000" dirty="0"/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2000" dirty="0"/>
              <a:t>трудноћу</a:t>
            </a:r>
            <a:r>
              <a:rPr lang="sr-Latn-CS" sz="2000" dirty="0"/>
              <a:t>, </a:t>
            </a:r>
            <a:endParaRPr lang="sr-Cyrl-RS" sz="2000" dirty="0"/>
          </a:p>
          <a:p>
            <a:pPr algn="ctr">
              <a:lnSpc>
                <a:spcPct val="12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sr-Cyrl-CS" sz="2000" dirty="0"/>
              <a:t>лактацију</a:t>
            </a:r>
            <a:endParaRPr lang="en-US" sz="2000" dirty="0"/>
          </a:p>
          <a:p>
            <a:endParaRPr lang="sr-Latn-CS" sz="2000" dirty="0"/>
          </a:p>
          <a:p>
            <a:r>
              <a:rPr lang="sr-Cyrl-CS" sz="2000" dirty="0"/>
              <a:t>Масти</a:t>
            </a:r>
            <a:r>
              <a:rPr lang="sr-Latn-CS" sz="2000" dirty="0"/>
              <a:t> </a:t>
            </a:r>
          </a:p>
          <a:p>
            <a:r>
              <a:rPr lang="sr-Cyrl-CS" sz="2000" dirty="0"/>
              <a:t>Угљени</a:t>
            </a:r>
            <a:r>
              <a:rPr lang="sr-Latn-CS" sz="2000" dirty="0"/>
              <a:t> </a:t>
            </a:r>
            <a:r>
              <a:rPr lang="sr-Cyrl-CS" sz="2000" dirty="0"/>
              <a:t>хидрати</a:t>
            </a:r>
            <a:endParaRPr lang="sr-Latn-CS" sz="2000" dirty="0"/>
          </a:p>
          <a:p>
            <a:r>
              <a:rPr lang="sr-Cyrl-CS" sz="2000" dirty="0"/>
              <a:t>Протеини</a:t>
            </a:r>
            <a:r>
              <a:rPr lang="sr-Latn-CS" sz="2000" dirty="0"/>
              <a:t> (</a:t>
            </a:r>
            <a:r>
              <a:rPr lang="sr-Cyrl-RS" sz="2000" dirty="0"/>
              <a:t>у екстремним случајевима</a:t>
            </a:r>
            <a:r>
              <a:rPr lang="sr-Latn-CS" sz="2000" dirty="0"/>
              <a:t>)</a:t>
            </a:r>
          </a:p>
          <a:p>
            <a:endParaRPr lang="sr-Latn-C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7994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CS" sz="3200" b="1" dirty="0"/>
              <a:t>ЕНЗИМСКО</a:t>
            </a:r>
            <a:r>
              <a:rPr lang="sr-Latn-CS" sz="3200" b="1" dirty="0"/>
              <a:t> </a:t>
            </a:r>
            <a:r>
              <a:rPr lang="sr-Cyrl-CS" sz="3200" b="1" dirty="0"/>
              <a:t>БИОХЕМИЈСКА</a:t>
            </a:r>
            <a:r>
              <a:rPr lang="sr-Latn-CS" sz="3200" b="1" dirty="0"/>
              <a:t> </a:t>
            </a:r>
            <a:r>
              <a:rPr lang="sr-Cyrl-CS" sz="3200" b="1" dirty="0"/>
              <a:t>УЛОГА</a:t>
            </a:r>
            <a:r>
              <a:rPr lang="sr-Latn-CS" sz="3200" b="1" dirty="0"/>
              <a:t> </a:t>
            </a:r>
            <a:r>
              <a:rPr lang="sr-Cyrl-CS" sz="3200" b="1" dirty="0"/>
              <a:t>ХРАНЕ</a:t>
            </a:r>
            <a:endParaRPr lang="en-US" dirty="0"/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533400"/>
            <a:ext cx="914400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r-Cyrl-CS" sz="2400" dirty="0"/>
              <a:t>Храна</a:t>
            </a:r>
            <a:r>
              <a:rPr lang="sr-Latn-CS" sz="2400" dirty="0"/>
              <a:t> </a:t>
            </a:r>
            <a:r>
              <a:rPr lang="sr-Cyrl-CS" sz="2400" dirty="0"/>
              <a:t>обезбеђује</a:t>
            </a:r>
            <a:r>
              <a:rPr lang="sr-Latn-CS" sz="2400" dirty="0"/>
              <a:t> </a:t>
            </a:r>
            <a:r>
              <a:rPr lang="sr-Cyrl-CS" sz="2400" dirty="0"/>
              <a:t>организму</a:t>
            </a:r>
            <a:r>
              <a:rPr lang="sr-Latn-CS" sz="2400" dirty="0"/>
              <a:t> </a:t>
            </a:r>
            <a:r>
              <a:rPr lang="sr-Cyrl-CS" sz="2400" dirty="0"/>
              <a:t>састојке</a:t>
            </a:r>
            <a:r>
              <a:rPr lang="sr-Latn-CS" sz="2400" dirty="0"/>
              <a:t> </a:t>
            </a:r>
            <a:r>
              <a:rPr lang="sr-Cyrl-CS" sz="2400" dirty="0"/>
              <a:t>неопходне</a:t>
            </a:r>
            <a:r>
              <a:rPr lang="sr-Latn-CS" sz="2400" dirty="0"/>
              <a:t> </a:t>
            </a:r>
            <a:r>
              <a:rPr lang="sr-Cyrl-CS" sz="2400" dirty="0"/>
              <a:t>за</a:t>
            </a:r>
            <a:r>
              <a:rPr lang="sr-Latn-CS" sz="2400" dirty="0"/>
              <a:t> </a:t>
            </a:r>
            <a:r>
              <a:rPr lang="sr-Cyrl-CS" sz="2400" dirty="0"/>
              <a:t>синтезу</a:t>
            </a:r>
            <a:r>
              <a:rPr lang="sr-Latn-CS" sz="2400" dirty="0"/>
              <a:t> </a:t>
            </a:r>
            <a:r>
              <a:rPr lang="sr-Cyrl-CS" sz="2400" dirty="0"/>
              <a:t>и</a:t>
            </a:r>
            <a:r>
              <a:rPr lang="sr-Latn-CS" sz="2400" dirty="0"/>
              <a:t> </a:t>
            </a:r>
            <a:r>
              <a:rPr lang="sr-Cyrl-CS" sz="2400" dirty="0"/>
              <a:t>функционисање</a:t>
            </a:r>
            <a:r>
              <a:rPr lang="sr-Latn-CS" sz="2400" dirty="0"/>
              <a:t> </a:t>
            </a:r>
            <a:r>
              <a:rPr lang="sr-Cyrl-CS" sz="2400" dirty="0"/>
              <a:t>ензима</a:t>
            </a:r>
            <a:r>
              <a:rPr lang="sr-Latn-CS" sz="2400" dirty="0"/>
              <a:t> </a:t>
            </a:r>
            <a:r>
              <a:rPr lang="sr-Cyrl-CS" sz="2400" dirty="0"/>
              <a:t>који</a:t>
            </a:r>
            <a:r>
              <a:rPr lang="sr-Latn-CS" sz="2400" dirty="0"/>
              <a:t> </a:t>
            </a:r>
            <a:r>
              <a:rPr lang="sr-Cyrl-CS" sz="2400" dirty="0"/>
              <a:t>учествују</a:t>
            </a:r>
            <a:r>
              <a:rPr lang="sr-Latn-CS" sz="2400" dirty="0"/>
              <a:t> </a:t>
            </a:r>
            <a:r>
              <a:rPr lang="sr-Cyrl-CS" sz="2400" dirty="0"/>
              <a:t>у</a:t>
            </a:r>
            <a:r>
              <a:rPr lang="sr-Latn-CS" sz="2400" dirty="0"/>
              <a:t> </a:t>
            </a:r>
            <a:r>
              <a:rPr lang="sr-Cyrl-CS" sz="2400" dirty="0"/>
              <a:t>извођењу</a:t>
            </a:r>
            <a:r>
              <a:rPr lang="sr-Latn-CS" sz="2400" dirty="0"/>
              <a:t> </a:t>
            </a:r>
            <a:r>
              <a:rPr lang="sr-Cyrl-CS" sz="2400" dirty="0"/>
              <a:t>бројних</a:t>
            </a:r>
            <a:r>
              <a:rPr lang="sr-Latn-CS" sz="2400" dirty="0"/>
              <a:t> </a:t>
            </a:r>
            <a:r>
              <a:rPr lang="sr-Cyrl-CS" sz="2400" dirty="0"/>
              <a:t>биохемијских</a:t>
            </a:r>
            <a:r>
              <a:rPr lang="sr-Latn-CS" sz="2400" dirty="0"/>
              <a:t> </a:t>
            </a:r>
            <a:r>
              <a:rPr lang="sr-Cyrl-CS" sz="2400" dirty="0"/>
              <a:t>реакција</a:t>
            </a:r>
            <a:r>
              <a:rPr lang="sr-Latn-CS" sz="2400" dirty="0"/>
              <a:t> </a:t>
            </a:r>
            <a:r>
              <a:rPr lang="sr-Cyrl-CS" sz="2400" dirty="0"/>
              <a:t>и</a:t>
            </a:r>
            <a:r>
              <a:rPr lang="sr-Latn-CS" sz="2400" dirty="0"/>
              <a:t> </a:t>
            </a:r>
            <a:r>
              <a:rPr lang="sr-Cyrl-CS" sz="2400" dirty="0"/>
              <a:t>метаболичким</a:t>
            </a:r>
            <a:r>
              <a:rPr lang="sr-Latn-CS" sz="2400" dirty="0"/>
              <a:t> </a:t>
            </a:r>
            <a:r>
              <a:rPr lang="sr-Cyrl-CS" sz="2400" dirty="0"/>
              <a:t>реакцијама</a:t>
            </a:r>
            <a:endParaRPr lang="sr-Latn-CS" sz="2400" dirty="0"/>
          </a:p>
          <a:p>
            <a:endParaRPr lang="sr-Latn-CS" sz="2400" u="sng" dirty="0"/>
          </a:p>
          <a:p>
            <a:r>
              <a:rPr lang="sr-Cyrl-CS" sz="2400" u="sng" dirty="0"/>
              <a:t>Протеини</a:t>
            </a:r>
            <a:r>
              <a:rPr lang="sr-Latn-CS" sz="2400" dirty="0"/>
              <a:t> </a:t>
            </a:r>
          </a:p>
          <a:p>
            <a:r>
              <a:rPr lang="sr-Cyrl-CS" sz="2400" dirty="0"/>
              <a:t>ензими</a:t>
            </a:r>
            <a:endParaRPr lang="sr-Latn-CS" sz="2400" dirty="0"/>
          </a:p>
          <a:p>
            <a:endParaRPr lang="sr-Latn-CS" sz="2400" dirty="0"/>
          </a:p>
          <a:p>
            <a:r>
              <a:rPr lang="sr-Cyrl-CS" sz="2400" u="sng" dirty="0"/>
              <a:t>Минерали</a:t>
            </a:r>
            <a:endParaRPr lang="sr-Latn-CS" sz="2400" u="sng" dirty="0"/>
          </a:p>
          <a:p>
            <a:r>
              <a:rPr lang="sr-Latn-CS" sz="2400" dirty="0"/>
              <a:t>Cu,Zn – delovi enzima superoksid-dismutaza (SOD); Se-deo enzima glutation-peroksidaza (GSH)</a:t>
            </a:r>
          </a:p>
          <a:p>
            <a:r>
              <a:rPr lang="sr-Latn-CS" sz="2400" dirty="0"/>
              <a:t>Mg,Ca-modulatori aktivnosti enzima</a:t>
            </a:r>
          </a:p>
          <a:p>
            <a:endParaRPr lang="sr-Latn-CS" sz="2400" dirty="0"/>
          </a:p>
          <a:p>
            <a:r>
              <a:rPr lang="sr-Cyrl-CS" sz="2400" u="sng" dirty="0"/>
              <a:t>Витамини</a:t>
            </a:r>
            <a:endParaRPr lang="sr-Latn-CS" sz="2400" u="sng" dirty="0"/>
          </a:p>
          <a:p>
            <a:r>
              <a:rPr lang="sr-Latn-CS" sz="2400" dirty="0"/>
              <a:t>vitamini B1, B2, PP, pantotenska kiselina su strukturni delovi koenzima  tiamin-pirofosfata, FAD, NAD, koenzima A</a:t>
            </a:r>
          </a:p>
        </p:txBody>
      </p:sp>
    </p:spTree>
    <p:extLst>
      <p:ext uri="{BB962C8B-B14F-4D97-AF65-F5344CB8AC3E}">
        <p14:creationId xmlns:p14="http://schemas.microsoft.com/office/powerpoint/2010/main" xmlns="" val="338651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304800" y="0"/>
            <a:ext cx="8229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sr-Cyrl-RS" sz="3200" b="1" dirty="0"/>
              <a:t>ЗАШТИТНА УЛОГА ХРАНЕ</a:t>
            </a:r>
            <a:endParaRPr lang="en-US" dirty="0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685801"/>
            <a:ext cx="9144000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r-Cyrl-CS" sz="2800" dirty="0"/>
              <a:t>Храна</a:t>
            </a:r>
            <a:r>
              <a:rPr lang="sr-Latn-CS" sz="2800" dirty="0"/>
              <a:t> </a:t>
            </a:r>
            <a:r>
              <a:rPr lang="sr-Cyrl-CS" sz="2800" dirty="0"/>
              <a:t>обезбеђује</a:t>
            </a:r>
            <a:r>
              <a:rPr lang="sr-Latn-CS" sz="2800" dirty="0"/>
              <a:t> </a:t>
            </a:r>
            <a:r>
              <a:rPr lang="sr-Cyrl-CS" sz="2800" dirty="0"/>
              <a:t>организму</a:t>
            </a:r>
            <a:r>
              <a:rPr lang="sr-Latn-CS" sz="2800" dirty="0"/>
              <a:t> </a:t>
            </a:r>
            <a:r>
              <a:rPr lang="sr-Cyrl-CS" sz="2800" dirty="0"/>
              <a:t>састојке</a:t>
            </a:r>
            <a:r>
              <a:rPr lang="sr-Latn-CS" sz="2800" dirty="0"/>
              <a:t> </a:t>
            </a:r>
            <a:r>
              <a:rPr lang="sr-Cyrl-RS" sz="2800" dirty="0"/>
              <a:t> који су </a:t>
            </a:r>
            <a:r>
              <a:rPr lang="sr-Cyrl-CS" sz="2800" dirty="0"/>
              <a:t>неопходни</a:t>
            </a:r>
            <a:r>
              <a:rPr lang="sr-Latn-CS" sz="2800" dirty="0"/>
              <a:t> </a:t>
            </a:r>
            <a:r>
              <a:rPr lang="sr-Cyrl-CS" sz="2800" dirty="0"/>
              <a:t>за</a:t>
            </a:r>
            <a:r>
              <a:rPr lang="sr-Latn-CS" sz="2800" dirty="0"/>
              <a:t> </a:t>
            </a:r>
            <a:r>
              <a:rPr lang="sr-Cyrl-CS" sz="2800" dirty="0"/>
              <a:t>нормално</a:t>
            </a:r>
            <a:r>
              <a:rPr lang="sr-Latn-CS" sz="2800" dirty="0"/>
              <a:t> </a:t>
            </a:r>
            <a:r>
              <a:rPr lang="sr-Cyrl-CS" sz="2800" dirty="0"/>
              <a:t>функционисање</a:t>
            </a:r>
            <a:r>
              <a:rPr lang="sr-Latn-CS" sz="2800" dirty="0"/>
              <a:t> </a:t>
            </a:r>
            <a:r>
              <a:rPr lang="sr-Cyrl-CS" sz="2800" dirty="0"/>
              <a:t>имуног</a:t>
            </a:r>
            <a:r>
              <a:rPr lang="sr-Latn-CS" sz="2800" dirty="0"/>
              <a:t> </a:t>
            </a:r>
            <a:r>
              <a:rPr lang="sr-Cyrl-CS" sz="2800" dirty="0"/>
              <a:t>система.</a:t>
            </a:r>
          </a:p>
          <a:p>
            <a:r>
              <a:rPr lang="sr-Cyrl-CS" sz="2800" dirty="0"/>
              <a:t>Заштитне материје су:</a:t>
            </a:r>
            <a:endParaRPr lang="sr-Latn-CS" sz="2800" dirty="0"/>
          </a:p>
          <a:p>
            <a:endParaRPr lang="sr-Latn-CS" sz="2800" u="sng" dirty="0"/>
          </a:p>
          <a:p>
            <a:r>
              <a:rPr lang="sr-Cyrl-CS" sz="2800" u="sng" dirty="0"/>
              <a:t>1. Протеини</a:t>
            </a:r>
            <a:r>
              <a:rPr lang="sr-Latn-CS" sz="2800" dirty="0"/>
              <a:t> </a:t>
            </a:r>
          </a:p>
          <a:p>
            <a:r>
              <a:rPr lang="sr-Cyrl-CS" sz="2800" dirty="0"/>
              <a:t>антитела</a:t>
            </a:r>
            <a:endParaRPr lang="sr-Latn-CS" sz="2800" dirty="0"/>
          </a:p>
          <a:p>
            <a:endParaRPr lang="sr-Latn-CS" sz="2800" dirty="0"/>
          </a:p>
          <a:p>
            <a:r>
              <a:rPr lang="sr-Cyrl-CS" sz="2800" u="sng" dirty="0"/>
              <a:t>2. Минерали</a:t>
            </a:r>
            <a:endParaRPr lang="sr-Latn-CS" sz="2800" u="sng" dirty="0"/>
          </a:p>
          <a:p>
            <a:r>
              <a:rPr lang="sr-Latn-CS" sz="2800" dirty="0"/>
              <a:t>Zn</a:t>
            </a:r>
          </a:p>
          <a:p>
            <a:endParaRPr lang="sr-Latn-CS" sz="2800" dirty="0"/>
          </a:p>
          <a:p>
            <a:r>
              <a:rPr lang="sr-Cyrl-CS" sz="2800" u="sng" dirty="0"/>
              <a:t>3. Витамини</a:t>
            </a:r>
            <a:endParaRPr lang="sr-Latn-CS" sz="2800" u="sng" dirty="0"/>
          </a:p>
          <a:p>
            <a:r>
              <a:rPr lang="sr-Cyrl-RS" sz="2800" dirty="0"/>
              <a:t>Витамини </a:t>
            </a:r>
            <a:r>
              <a:rPr lang="sr-Latn-CS" sz="2800" dirty="0"/>
              <a:t>C, A, E </a:t>
            </a:r>
            <a:r>
              <a:rPr lang="sr-Cyrl-CS" sz="2800" dirty="0"/>
              <a:t>модулирају</a:t>
            </a:r>
            <a:r>
              <a:rPr lang="sr-Latn-CS" sz="2800" dirty="0"/>
              <a:t> </a:t>
            </a:r>
            <a:r>
              <a:rPr lang="sr-Cyrl-CS" sz="2800" dirty="0"/>
              <a:t>имуни</a:t>
            </a:r>
            <a:r>
              <a:rPr lang="sr-Latn-CS" sz="2800" dirty="0"/>
              <a:t> </a:t>
            </a:r>
            <a:r>
              <a:rPr lang="sr-Cyrl-CS" sz="2800" dirty="0"/>
              <a:t>одговор</a:t>
            </a:r>
            <a:endParaRPr lang="sr-Latn-CS" sz="2800" dirty="0"/>
          </a:p>
        </p:txBody>
      </p:sp>
    </p:spTree>
    <p:extLst>
      <p:ext uri="{BB962C8B-B14F-4D97-AF65-F5344CB8AC3E}">
        <p14:creationId xmlns:p14="http://schemas.microsoft.com/office/powerpoint/2010/main" xmlns="" val="366248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0" y="0"/>
            <a:ext cx="8229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CS" sz="3200" b="1" dirty="0"/>
              <a:t>СОЦИЈАЛНА</a:t>
            </a:r>
            <a:r>
              <a:rPr lang="sr-Latn-CS" sz="3200" b="1" dirty="0"/>
              <a:t> </a:t>
            </a:r>
            <a:r>
              <a:rPr lang="sr-Cyrl-CS" sz="3200" b="1" dirty="0"/>
              <a:t>УЛОГА</a:t>
            </a:r>
            <a:r>
              <a:rPr lang="sr-Latn-CS" sz="3200" b="1" dirty="0"/>
              <a:t> </a:t>
            </a:r>
            <a:r>
              <a:rPr lang="sr-Cyrl-CS" sz="3200" b="1" dirty="0"/>
              <a:t>ХРАНЕ</a:t>
            </a:r>
            <a:endParaRPr lang="en-US" dirty="0"/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914400"/>
            <a:ext cx="91440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sr-Cyrl-CS" sz="2800" dirty="0"/>
              <a:t>Адекватна</a:t>
            </a:r>
            <a:r>
              <a:rPr lang="sr-Latn-CS" sz="2800" dirty="0"/>
              <a:t> </a:t>
            </a:r>
            <a:r>
              <a:rPr lang="sr-Cyrl-CS" sz="2800" dirty="0"/>
              <a:t>исхрана</a:t>
            </a:r>
            <a:r>
              <a:rPr lang="sr-Latn-CS" sz="2800" dirty="0"/>
              <a:t> </a:t>
            </a:r>
            <a:r>
              <a:rPr lang="sr-Cyrl-CS" sz="2800" dirty="0"/>
              <a:t>омогућава</a:t>
            </a:r>
            <a:r>
              <a:rPr lang="sr-Latn-CS" sz="2800" dirty="0"/>
              <a:t> </a:t>
            </a:r>
            <a:r>
              <a:rPr lang="sr-Cyrl-CS" sz="2800" dirty="0"/>
              <a:t>човеку</a:t>
            </a:r>
            <a:r>
              <a:rPr lang="sr-Latn-CS" sz="2800" dirty="0"/>
              <a:t> </a:t>
            </a:r>
            <a:r>
              <a:rPr lang="sr-Cyrl-RS" sz="2800" dirty="0"/>
              <a:t>добро </a:t>
            </a:r>
            <a:r>
              <a:rPr lang="sr-Cyrl-CS" sz="2800" dirty="0"/>
              <a:t>социјално</a:t>
            </a:r>
            <a:r>
              <a:rPr lang="sr-Latn-CS" sz="2800" dirty="0"/>
              <a:t> </a:t>
            </a:r>
            <a:r>
              <a:rPr lang="sr-Cyrl-CS" sz="2800" dirty="0"/>
              <a:t>функционисање, на свим нивоима социјализације.</a:t>
            </a:r>
            <a:endParaRPr lang="sr-Latn-CS" sz="2800" dirty="0"/>
          </a:p>
          <a:p>
            <a:endParaRPr lang="sr-Latn-CS" sz="2800" dirty="0"/>
          </a:p>
          <a:p>
            <a:r>
              <a:rPr lang="sr-Cyrl-CS" sz="2800" dirty="0"/>
              <a:t>Ментално здравље, радна</a:t>
            </a:r>
            <a:r>
              <a:rPr lang="sr-Latn-CS" sz="2800" dirty="0"/>
              <a:t> </a:t>
            </a:r>
            <a:r>
              <a:rPr lang="sr-Cyrl-CS" sz="2800" dirty="0"/>
              <a:t>способност</a:t>
            </a:r>
            <a:r>
              <a:rPr lang="sr-Latn-CS" sz="2800" dirty="0"/>
              <a:t>, </a:t>
            </a:r>
            <a:r>
              <a:rPr lang="sr-Cyrl-CS" sz="2800" dirty="0"/>
              <a:t>психолошки</a:t>
            </a:r>
            <a:r>
              <a:rPr lang="sr-Latn-CS" sz="2800" dirty="0"/>
              <a:t> </a:t>
            </a:r>
            <a:r>
              <a:rPr lang="sr-Cyrl-CS" sz="2800" dirty="0"/>
              <a:t>статус и функционисање личности</a:t>
            </a:r>
            <a:r>
              <a:rPr lang="sr-Latn-CS" sz="2800" dirty="0"/>
              <a:t> </a:t>
            </a:r>
            <a:r>
              <a:rPr lang="sr-Cyrl-CS" sz="2800" dirty="0"/>
              <a:t>зависе</a:t>
            </a:r>
            <a:r>
              <a:rPr lang="sr-Latn-CS" sz="2800" dirty="0"/>
              <a:t> </a:t>
            </a:r>
            <a:r>
              <a:rPr lang="sr-Cyrl-CS" sz="2800" dirty="0"/>
              <a:t>и</a:t>
            </a:r>
            <a:r>
              <a:rPr lang="sr-Latn-CS" sz="2800" dirty="0"/>
              <a:t> </a:t>
            </a:r>
            <a:r>
              <a:rPr lang="sr-Cyrl-CS" sz="2800" dirty="0"/>
              <a:t>од</a:t>
            </a:r>
            <a:r>
              <a:rPr lang="sr-Latn-CS" sz="2800" dirty="0"/>
              <a:t> </a:t>
            </a:r>
            <a:r>
              <a:rPr lang="sr-Cyrl-CS" sz="2800" dirty="0"/>
              <a:t>стања</a:t>
            </a:r>
            <a:r>
              <a:rPr lang="sr-Latn-CS" sz="2800" dirty="0"/>
              <a:t> </a:t>
            </a:r>
            <a:r>
              <a:rPr lang="sr-Cyrl-CS" sz="2800" dirty="0"/>
              <a:t>ухрањености</a:t>
            </a:r>
            <a:endParaRPr lang="sr-Latn-CS" sz="2800" u="sng" dirty="0"/>
          </a:p>
        </p:txBody>
      </p:sp>
    </p:spTree>
    <p:extLst>
      <p:ext uri="{BB962C8B-B14F-4D97-AF65-F5344CB8AC3E}">
        <p14:creationId xmlns:p14="http://schemas.microsoft.com/office/powerpoint/2010/main" xmlns="" val="149272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293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sr-Cyrl-CS" sz="3200" b="1" dirty="0"/>
              <a:t>ПАТОЛОШКА</a:t>
            </a:r>
            <a:r>
              <a:rPr lang="sr-Latn-CS" sz="3200" b="1" dirty="0"/>
              <a:t> </a:t>
            </a:r>
            <a:r>
              <a:rPr lang="sr-Cyrl-CS" sz="3200" b="1" dirty="0"/>
              <a:t>УЛОГА</a:t>
            </a:r>
            <a:r>
              <a:rPr lang="sr-Latn-CS" sz="3200" b="1" dirty="0"/>
              <a:t> </a:t>
            </a:r>
            <a:r>
              <a:rPr lang="sr-Cyrl-CS" sz="3200" b="1" dirty="0"/>
              <a:t>ХРАНЕ</a:t>
            </a:r>
            <a:endParaRPr lang="sr-Latn-CS" sz="3200" b="1" dirty="0"/>
          </a:p>
          <a:p>
            <a:pPr eaLnBrk="1" hangingPunct="1"/>
            <a:endParaRPr lang="sr-Latn-CS" b="1" dirty="0"/>
          </a:p>
          <a:p>
            <a:pPr eaLnBrk="1" hangingPunct="1"/>
            <a:r>
              <a:rPr lang="sr-Cyrl-CS" sz="2400" dirty="0"/>
              <a:t>Храна</a:t>
            </a:r>
            <a:r>
              <a:rPr lang="sr-Latn-CS" sz="2400" dirty="0"/>
              <a:t> </a:t>
            </a:r>
            <a:r>
              <a:rPr lang="sr-Cyrl-CS" sz="2400" dirty="0"/>
              <a:t>може</a:t>
            </a:r>
            <a:r>
              <a:rPr lang="sr-Latn-CS" sz="2400" dirty="0"/>
              <a:t> </a:t>
            </a:r>
            <a:r>
              <a:rPr lang="sr-Cyrl-CS" sz="2400" dirty="0"/>
              <a:t>да</a:t>
            </a:r>
            <a:r>
              <a:rPr lang="sr-Latn-CS" sz="2400" dirty="0"/>
              <a:t> </a:t>
            </a:r>
            <a:r>
              <a:rPr lang="sr-Cyrl-CS" sz="2400" dirty="0"/>
              <a:t>буде</a:t>
            </a:r>
            <a:r>
              <a:rPr lang="sr-Latn-CS" sz="2400" dirty="0"/>
              <a:t> </a:t>
            </a:r>
            <a:r>
              <a:rPr lang="sr-Cyrl-RS" sz="2400" dirty="0"/>
              <a:t>и морбогени чинилац у случајевима када:</a:t>
            </a:r>
            <a:endParaRPr lang="sr-Cyrl-CS" sz="2400" dirty="0"/>
          </a:p>
          <a:p>
            <a:pPr eaLnBrk="1" hangingPunct="1"/>
            <a:endParaRPr lang="sr-Latn-CS" sz="2400" dirty="0"/>
          </a:p>
          <a:p>
            <a:pPr eaLnBrk="1" hangingPunct="1"/>
            <a:endParaRPr lang="sr-Latn-CS" sz="2400" dirty="0"/>
          </a:p>
          <a:p>
            <a:pPr eaLnBrk="1" hangingPunct="1"/>
            <a:r>
              <a:rPr lang="sr-Cyrl-CS" sz="2400" dirty="0"/>
              <a:t>1. Недостају одређени нутритијенти или их има у мањој количини од потребне-малнутриције-протеинско-енергетски дефицитрахитис, бери-бери, квашиоркор....</a:t>
            </a:r>
          </a:p>
          <a:p>
            <a:pPr eaLnBrk="1" hangingPunct="1"/>
            <a:r>
              <a:rPr lang="sr-Cyrl-CS" sz="2400" dirty="0"/>
              <a:t>2. Када је има у вишку количински, енергетскиили само појединих нутритијената-суфицити-видљиви (гојазност, каротенемиј, Вилсонова болест...) и невидљиви (хипертензија, атросклероза, малигне болести...)</a:t>
            </a:r>
            <a:endParaRPr lang="sr-Latn-CS" sz="2400" dirty="0"/>
          </a:p>
          <a:p>
            <a:pPr eaLnBrk="1" hangingPunct="1">
              <a:buSzPct val="95000"/>
            </a:pPr>
            <a:r>
              <a:rPr lang="sr-Cyrl-CS" sz="2400" dirty="0"/>
              <a:t>3. Када постоје алергије</a:t>
            </a:r>
            <a:r>
              <a:rPr lang="sr-Latn-CS" sz="2400" dirty="0"/>
              <a:t> </a:t>
            </a:r>
            <a:r>
              <a:rPr lang="sr-Cyrl-CS" sz="2400" dirty="0"/>
              <a:t>и</a:t>
            </a:r>
            <a:r>
              <a:rPr lang="sr-Latn-CS" sz="2400" dirty="0"/>
              <a:t> </a:t>
            </a:r>
            <a:r>
              <a:rPr lang="sr-Cyrl-CS" sz="2400" dirty="0"/>
              <a:t>интолеранције</a:t>
            </a:r>
          </a:p>
          <a:p>
            <a:pPr eaLnBrk="1" hangingPunct="1"/>
            <a:r>
              <a:rPr lang="sr-Cyrl-CS" sz="2400" dirty="0"/>
              <a:t>4.Интоксикације и тровања храном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71532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>
            <a:spLocks noChangeArrowheads="1"/>
          </p:cNvSpPr>
          <p:nvPr/>
        </p:nvSpPr>
        <p:spPr bwMode="auto">
          <a:xfrm>
            <a:off x="714375" y="1643063"/>
            <a:ext cx="82153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 sz="3600" b="1" dirty="0">
                <a:solidFill>
                  <a:srgbClr val="CC0000"/>
                </a:solidFill>
              </a:rPr>
              <a:t>Да</a:t>
            </a:r>
            <a:r>
              <a:rPr lang="sl-SI" sz="3600" b="1" dirty="0">
                <a:solidFill>
                  <a:srgbClr val="CC0000"/>
                </a:solidFill>
              </a:rPr>
              <a:t> </a:t>
            </a:r>
            <a:r>
              <a:rPr lang="sr-Cyrl-CS" sz="3600" b="1" dirty="0">
                <a:solidFill>
                  <a:srgbClr val="CC0000"/>
                </a:solidFill>
              </a:rPr>
              <a:t>би</a:t>
            </a:r>
            <a:r>
              <a:rPr lang="sl-SI" sz="3600" b="1" dirty="0">
                <a:solidFill>
                  <a:srgbClr val="CC0000"/>
                </a:solidFill>
              </a:rPr>
              <a:t> </a:t>
            </a:r>
            <a:r>
              <a:rPr lang="sr-Cyrl-CS" sz="3600" b="1" dirty="0">
                <a:solidFill>
                  <a:srgbClr val="CC0000"/>
                </a:solidFill>
              </a:rPr>
              <a:t>храна</a:t>
            </a:r>
            <a:r>
              <a:rPr lang="sl-SI" sz="3600" b="1" dirty="0">
                <a:solidFill>
                  <a:srgbClr val="CC0000"/>
                </a:solidFill>
              </a:rPr>
              <a:t> </a:t>
            </a:r>
            <a:r>
              <a:rPr lang="sr-Cyrl-CS" sz="3600" b="1" dirty="0">
                <a:solidFill>
                  <a:srgbClr val="CC0000"/>
                </a:solidFill>
              </a:rPr>
              <a:t>могла</a:t>
            </a:r>
            <a:r>
              <a:rPr lang="sl-SI" sz="3600" b="1" dirty="0">
                <a:solidFill>
                  <a:srgbClr val="CC0000"/>
                </a:solidFill>
              </a:rPr>
              <a:t> </a:t>
            </a:r>
            <a:r>
              <a:rPr lang="sr-Cyrl-CS" sz="3600" b="1" dirty="0">
                <a:solidFill>
                  <a:srgbClr val="CC0000"/>
                </a:solidFill>
              </a:rPr>
              <a:t>да</a:t>
            </a:r>
            <a:r>
              <a:rPr lang="sl-SI" sz="3600" b="1" dirty="0">
                <a:solidFill>
                  <a:srgbClr val="CC0000"/>
                </a:solidFill>
              </a:rPr>
              <a:t> </a:t>
            </a:r>
            <a:r>
              <a:rPr lang="sr-Cyrl-CS" sz="3600" b="1" dirty="0">
                <a:solidFill>
                  <a:srgbClr val="CC0000"/>
                </a:solidFill>
              </a:rPr>
              <a:t>оствари</a:t>
            </a:r>
            <a:r>
              <a:rPr lang="sl-SI" sz="3600" b="1" dirty="0">
                <a:solidFill>
                  <a:srgbClr val="CC0000"/>
                </a:solidFill>
              </a:rPr>
              <a:t> </a:t>
            </a:r>
            <a:r>
              <a:rPr lang="sr-Cyrl-CS" sz="3600" b="1" dirty="0">
                <a:solidFill>
                  <a:srgbClr val="CC0000"/>
                </a:solidFill>
              </a:rPr>
              <a:t>своје</a:t>
            </a:r>
            <a:r>
              <a:rPr lang="sl-SI" sz="3600" b="1" dirty="0">
                <a:solidFill>
                  <a:srgbClr val="CC0000"/>
                </a:solidFill>
              </a:rPr>
              <a:t> </a:t>
            </a:r>
            <a:r>
              <a:rPr lang="sr-Cyrl-CS" sz="3600" b="1" dirty="0">
                <a:solidFill>
                  <a:srgbClr val="CC0000"/>
                </a:solidFill>
              </a:rPr>
              <a:t>улоге</a:t>
            </a:r>
            <a:r>
              <a:rPr lang="sl-SI" sz="3600" b="1" dirty="0">
                <a:solidFill>
                  <a:srgbClr val="CC0000"/>
                </a:solidFill>
              </a:rPr>
              <a:t> </a:t>
            </a:r>
            <a:r>
              <a:rPr lang="sr-Cyrl-CS" sz="3600" b="1" dirty="0">
                <a:solidFill>
                  <a:srgbClr val="CC0000"/>
                </a:solidFill>
              </a:rPr>
              <a:t>мора</a:t>
            </a:r>
            <a:r>
              <a:rPr lang="sl-SI" sz="3600" b="1" dirty="0">
                <a:solidFill>
                  <a:srgbClr val="CC0000"/>
                </a:solidFill>
              </a:rPr>
              <a:t> </a:t>
            </a:r>
            <a:r>
              <a:rPr lang="sr-Cyrl-CS" sz="3600" b="1" dirty="0">
                <a:solidFill>
                  <a:srgbClr val="CC0000"/>
                </a:solidFill>
              </a:rPr>
              <a:t>бити</a:t>
            </a:r>
            <a:r>
              <a:rPr lang="sl-SI" sz="3600" b="1" dirty="0">
                <a:solidFill>
                  <a:srgbClr val="CC0000"/>
                </a:solidFill>
              </a:rPr>
              <a:t> </a:t>
            </a:r>
            <a:r>
              <a:rPr lang="sr-Cyrl-CS" sz="3600" b="1" dirty="0">
                <a:solidFill>
                  <a:srgbClr val="CC0000"/>
                </a:solidFill>
              </a:rPr>
              <a:t>биолошки</a:t>
            </a:r>
            <a:r>
              <a:rPr lang="sl-SI" sz="3600" b="1" dirty="0">
                <a:solidFill>
                  <a:srgbClr val="CC0000"/>
                </a:solidFill>
              </a:rPr>
              <a:t> </a:t>
            </a:r>
            <a:r>
              <a:rPr lang="sr-Cyrl-CS" sz="3600" b="1" dirty="0">
                <a:solidFill>
                  <a:srgbClr val="CC0000"/>
                </a:solidFill>
              </a:rPr>
              <a:t>вредна</a:t>
            </a:r>
            <a:r>
              <a:rPr lang="sl-SI" sz="3600" b="1" dirty="0">
                <a:solidFill>
                  <a:srgbClr val="CC0000"/>
                </a:solidFill>
              </a:rPr>
              <a:t> </a:t>
            </a:r>
            <a:r>
              <a:rPr lang="sr-Cyrl-CS" sz="3600" b="1" dirty="0">
                <a:solidFill>
                  <a:srgbClr val="CC0000"/>
                </a:solidFill>
              </a:rPr>
              <a:t>и</a:t>
            </a:r>
            <a:r>
              <a:rPr lang="sl-SI" sz="3600" b="1" dirty="0">
                <a:solidFill>
                  <a:srgbClr val="CC0000"/>
                </a:solidFill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sl-SI" sz="3600" b="1" dirty="0">
                <a:solidFill>
                  <a:srgbClr val="CC0000"/>
                </a:solidFill>
              </a:rPr>
              <a:t>            </a:t>
            </a:r>
            <a:r>
              <a:rPr lang="sr-Cyrl-CS" sz="3600" b="1" dirty="0">
                <a:solidFill>
                  <a:srgbClr val="CC0000"/>
                </a:solidFill>
              </a:rPr>
              <a:t>здравствено</a:t>
            </a:r>
            <a:r>
              <a:rPr lang="sl-SI" sz="3600" b="1" dirty="0">
                <a:solidFill>
                  <a:srgbClr val="CC0000"/>
                </a:solidFill>
              </a:rPr>
              <a:t> </a:t>
            </a:r>
            <a:r>
              <a:rPr lang="sr-Cyrl-CS" sz="3600" b="1" dirty="0">
                <a:solidFill>
                  <a:srgbClr val="CC0000"/>
                </a:solidFill>
              </a:rPr>
              <a:t>безбедна</a:t>
            </a:r>
            <a:endParaRPr lang="en-US" sz="3600" b="1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396466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492375"/>
            <a:ext cx="9144000" cy="1584325"/>
          </a:xfrm>
        </p:spPr>
        <p:txBody>
          <a:bodyPr/>
          <a:lstStyle/>
          <a:p>
            <a:r>
              <a:rPr lang="en-US" b="1" smtClean="0"/>
              <a:t>ХРАНЉИВЕ МАТЕРИЈЕ</a:t>
            </a:r>
            <a:r>
              <a:rPr lang="sr-Cyrl-CS" smtClean="0"/>
              <a:t/>
            </a:r>
            <a:br>
              <a:rPr lang="sr-Cyrl-CS" smtClean="0"/>
            </a:br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xmlns="" val="170007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1219201"/>
            <a:ext cx="9144000" cy="5105400"/>
          </a:xfrm>
        </p:spPr>
        <p:txBody>
          <a:bodyPr>
            <a:normAutofit/>
          </a:bodyPr>
          <a:lstStyle/>
          <a:p>
            <a:pPr algn="just"/>
            <a:r>
              <a:rPr lang="en-US" sz="2800" b="1" dirty="0" err="1" smtClean="0">
                <a:solidFill>
                  <a:schemeClr val="tx1"/>
                </a:solidFill>
              </a:rPr>
              <a:t>су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са</a:t>
            </a:r>
            <a:r>
              <a:rPr lang="sr-Cyrl-CS" sz="2800" b="1" dirty="0" smtClean="0">
                <a:solidFill>
                  <a:schemeClr val="tx1"/>
                </a:solidFill>
              </a:rPr>
              <a:t>с</a:t>
            </a:r>
            <a:r>
              <a:rPr lang="en-US" sz="2800" b="1" dirty="0" err="1" smtClean="0">
                <a:solidFill>
                  <a:schemeClr val="tx1"/>
                </a:solidFill>
              </a:rPr>
              <a:t>тој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smtClean="0">
                <a:solidFill>
                  <a:schemeClr val="tx1"/>
                </a:solidFill>
              </a:rPr>
              <a:t>и </a:t>
            </a:r>
            <a:r>
              <a:rPr lang="en-US" sz="2800" b="1" dirty="0" err="1" smtClean="0">
                <a:solidFill>
                  <a:schemeClr val="tx1"/>
                </a:solidFill>
              </a:rPr>
              <a:t>намирни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smtClean="0">
                <a:solidFill>
                  <a:schemeClr val="tx1"/>
                </a:solidFill>
              </a:rPr>
              <a:t>а </a:t>
            </a:r>
            <a:r>
              <a:rPr lang="en-US" sz="2800" b="1" dirty="0" err="1" smtClean="0">
                <a:solidFill>
                  <a:schemeClr val="tx1"/>
                </a:solidFill>
              </a:rPr>
              <a:t>који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су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неопходни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за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одржав</a:t>
            </a:r>
            <a:r>
              <a:rPr lang="sr-Cyrl-CS" sz="2800" b="1" dirty="0" smtClean="0">
                <a:solidFill>
                  <a:schemeClr val="tx1"/>
                </a:solidFill>
              </a:rPr>
              <a:t>а</a:t>
            </a:r>
            <a:r>
              <a:rPr lang="en-US" sz="2800" b="1" dirty="0" err="1" smtClean="0">
                <a:solidFill>
                  <a:schemeClr val="tx1"/>
                </a:solidFill>
              </a:rPr>
              <a:t>ње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живота</a:t>
            </a:r>
            <a:r>
              <a:rPr lang="en-US" sz="2800" b="1" dirty="0" smtClean="0">
                <a:solidFill>
                  <a:schemeClr val="tx1"/>
                </a:solidFill>
              </a:rPr>
              <a:t>, </a:t>
            </a:r>
            <a:r>
              <a:rPr lang="en-US" sz="2800" b="1" dirty="0" err="1" smtClean="0">
                <a:solidFill>
                  <a:schemeClr val="tx1"/>
                </a:solidFill>
              </a:rPr>
              <a:t>раст</a:t>
            </a:r>
            <a:r>
              <a:rPr lang="en-US" sz="2800" b="1" dirty="0" smtClean="0">
                <a:solidFill>
                  <a:schemeClr val="tx1"/>
                </a:solidFill>
              </a:rPr>
              <a:t>, </a:t>
            </a:r>
            <a:r>
              <a:rPr lang="en-US" sz="2800" b="1" dirty="0" err="1" smtClean="0">
                <a:solidFill>
                  <a:schemeClr val="tx1"/>
                </a:solidFill>
              </a:rPr>
              <a:t>развој</a:t>
            </a:r>
            <a:r>
              <a:rPr lang="en-US" sz="2800" b="1" dirty="0" smtClean="0">
                <a:solidFill>
                  <a:schemeClr val="tx1"/>
                </a:solidFill>
              </a:rPr>
              <a:t> и </a:t>
            </a:r>
            <a:r>
              <a:rPr lang="en-US" sz="2800" b="1" dirty="0" err="1" smtClean="0">
                <a:solidFill>
                  <a:schemeClr val="tx1"/>
                </a:solidFill>
              </a:rPr>
              <a:t>репродук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err="1" smtClean="0">
                <a:solidFill>
                  <a:schemeClr val="tx1"/>
                </a:solidFill>
              </a:rPr>
              <a:t>ију</a:t>
            </a:r>
            <a:r>
              <a:rPr lang="en-US" sz="2800" b="1" dirty="0" smtClean="0">
                <a:solidFill>
                  <a:schemeClr val="tx1"/>
                </a:solidFill>
              </a:rPr>
              <a:t> (</a:t>
            </a:r>
            <a:r>
              <a:rPr lang="en-US" sz="2800" b="1" i="1" dirty="0" err="1" smtClean="0">
                <a:solidFill>
                  <a:schemeClr val="tx1"/>
                </a:solidFill>
              </a:rPr>
              <a:t>размножав</a:t>
            </a:r>
            <a:r>
              <a:rPr lang="sr-Cyrl-CS" sz="2800" b="1" i="1" dirty="0" smtClean="0">
                <a:solidFill>
                  <a:schemeClr val="tx1"/>
                </a:solidFill>
              </a:rPr>
              <a:t>а</a:t>
            </a:r>
            <a:r>
              <a:rPr lang="en-US" sz="2800" b="1" i="1" dirty="0" err="1" smtClean="0">
                <a:solidFill>
                  <a:schemeClr val="tx1"/>
                </a:solidFill>
              </a:rPr>
              <a:t>ње</a:t>
            </a:r>
            <a:r>
              <a:rPr lang="en-US" sz="2800" b="1" dirty="0" smtClean="0">
                <a:solidFill>
                  <a:schemeClr val="tx1"/>
                </a:solidFill>
              </a:rPr>
              <a:t>).</a:t>
            </a:r>
            <a:endParaRPr lang="sr-Cyrl-RS" sz="2800" b="1" dirty="0" smtClean="0">
              <a:solidFill>
                <a:schemeClr val="tx1"/>
              </a:solidFill>
            </a:endParaRPr>
          </a:p>
          <a:p>
            <a:pPr algn="just"/>
            <a:endParaRPr lang="sr-Cyrl-RS" sz="2800" b="1" dirty="0" smtClean="0">
              <a:solidFill>
                <a:schemeClr val="tx1"/>
              </a:solidFill>
            </a:endParaRPr>
          </a:p>
          <a:p>
            <a:pPr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2800" dirty="0" smtClean="0">
                <a:solidFill>
                  <a:schemeClr val="tx1"/>
                </a:solidFill>
              </a:rPr>
              <a:t>Органске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или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неорганске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супстанце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које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су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део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намирица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и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које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човек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може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да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користи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у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циљу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задовољења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својих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животних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потреба</a:t>
            </a:r>
            <a:r>
              <a:rPr lang="sr-Latn-CS" sz="2800" dirty="0" smtClean="0">
                <a:solidFill>
                  <a:schemeClr val="tx1"/>
                </a:solidFill>
              </a:rPr>
              <a:t> (</a:t>
            </a:r>
            <a:r>
              <a:rPr lang="sr-Cyrl-CS" sz="2800" dirty="0" smtClean="0">
                <a:solidFill>
                  <a:schemeClr val="tx1"/>
                </a:solidFill>
              </a:rPr>
              <a:t>физиолошка</a:t>
            </a:r>
            <a:r>
              <a:rPr lang="sr-Latn-CS" sz="2800" dirty="0" smtClean="0">
                <a:solidFill>
                  <a:schemeClr val="tx1"/>
                </a:solidFill>
              </a:rPr>
              <a:t>)</a:t>
            </a:r>
            <a:endParaRPr lang="sr-Cyrl-RS" sz="2800" dirty="0" smtClean="0">
              <a:solidFill>
                <a:schemeClr val="tx1"/>
              </a:solidFill>
            </a:endParaRPr>
          </a:p>
          <a:p>
            <a:pPr>
              <a:buClr>
                <a:srgbClr val="A50021"/>
              </a:buClr>
              <a:buSzPct val="75000"/>
              <a:buFont typeface="Wingdings" pitchFamily="2" charset="2"/>
              <a:buChar char="n"/>
            </a:pPr>
            <a:endParaRPr lang="sr-Latn-CS" sz="2800" dirty="0" smtClean="0">
              <a:solidFill>
                <a:schemeClr val="tx1"/>
              </a:solidFill>
            </a:endParaRPr>
          </a:p>
          <a:p>
            <a:pPr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2800" dirty="0" smtClean="0">
                <a:solidFill>
                  <a:schemeClr val="tx1"/>
                </a:solidFill>
              </a:rPr>
              <a:t>Једињења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одређеног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хемијског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састава</a:t>
            </a:r>
            <a:r>
              <a:rPr lang="sr-Latn-CS" sz="2800" dirty="0" smtClean="0">
                <a:solidFill>
                  <a:schemeClr val="tx1"/>
                </a:solidFill>
              </a:rPr>
              <a:t>, </a:t>
            </a:r>
            <a:r>
              <a:rPr lang="sr-Cyrl-CS" sz="2800" dirty="0" smtClean="0">
                <a:solidFill>
                  <a:schemeClr val="tx1"/>
                </a:solidFill>
              </a:rPr>
              <a:t>која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могу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да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се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изолују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у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чистом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стању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из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намирница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и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служе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за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исхрану</a:t>
            </a:r>
            <a:r>
              <a:rPr lang="sr-Latn-CS" sz="2800" dirty="0" smtClean="0">
                <a:solidFill>
                  <a:schemeClr val="tx1"/>
                </a:solidFill>
              </a:rPr>
              <a:t> </a:t>
            </a:r>
            <a:r>
              <a:rPr lang="sr-Cyrl-CS" sz="2800" dirty="0" smtClean="0">
                <a:solidFill>
                  <a:schemeClr val="tx1"/>
                </a:solidFill>
              </a:rPr>
              <a:t>људи</a:t>
            </a:r>
            <a:r>
              <a:rPr lang="sr-Latn-CS" sz="2800" dirty="0" smtClean="0">
                <a:solidFill>
                  <a:schemeClr val="tx1"/>
                </a:solidFill>
              </a:rPr>
              <a:t> (</a:t>
            </a:r>
            <a:r>
              <a:rPr lang="sr-Cyrl-CS" sz="2800" dirty="0" smtClean="0">
                <a:solidFill>
                  <a:schemeClr val="tx1"/>
                </a:solidFill>
              </a:rPr>
              <a:t>хемијско</a:t>
            </a:r>
            <a:r>
              <a:rPr lang="sr-Latn-CS" sz="2800" dirty="0" smtClean="0">
                <a:solidFill>
                  <a:schemeClr val="tx1"/>
                </a:solidFill>
              </a:rPr>
              <a:t>-</a:t>
            </a:r>
            <a:r>
              <a:rPr lang="sr-Cyrl-CS" sz="2800" dirty="0" smtClean="0">
                <a:solidFill>
                  <a:schemeClr val="tx1"/>
                </a:solidFill>
              </a:rPr>
              <a:t>физиолошка</a:t>
            </a:r>
            <a:r>
              <a:rPr lang="sr-Latn-CS" sz="2800" dirty="0" smtClean="0">
                <a:solidFill>
                  <a:schemeClr val="tx1"/>
                </a:solidFill>
              </a:rPr>
              <a:t>)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just"/>
            <a:endParaRPr lang="sr-Latn-CS" sz="2800" dirty="0" smtClean="0"/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762000" y="0"/>
            <a:ext cx="80645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1" dirty="0">
                <a:latin typeface="Verdana" pitchFamily="34" charset="0"/>
              </a:rPr>
              <a:t>ХРАНЉИВЕ МАТЕРИЈЕ</a:t>
            </a:r>
            <a:r>
              <a:rPr lang="sr-Cyrl-CS" sz="3200" b="1" dirty="0">
                <a:latin typeface="Verdana" pitchFamily="34" charset="0"/>
              </a:rPr>
              <a:t>-</a:t>
            </a:r>
            <a:r>
              <a:rPr lang="sr-Latn-CS" sz="3200" b="1" dirty="0">
                <a:latin typeface="Verdana" pitchFamily="34" charset="0"/>
              </a:rPr>
              <a:t>дефини</a:t>
            </a:r>
            <a:r>
              <a:rPr lang="sr-Cyrl-CS" sz="3200" b="1" dirty="0">
                <a:latin typeface="Verdana" pitchFamily="34" charset="0"/>
              </a:rPr>
              <a:t>ц</a:t>
            </a:r>
            <a:r>
              <a:rPr lang="sr-Latn-CS" sz="3200" b="1" dirty="0">
                <a:latin typeface="Verdana" pitchFamily="34" charset="0"/>
              </a:rPr>
              <a:t>ија</a:t>
            </a:r>
            <a:endParaRPr lang="en-US" sz="32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573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762000"/>
            <a:ext cx="9144000" cy="5867399"/>
          </a:xfrm>
        </p:spPr>
        <p:txBody>
          <a:bodyPr/>
          <a:lstStyle/>
          <a:p>
            <a:pPr marL="190500" indent="-190500" algn="just">
              <a:lnSpc>
                <a:spcPct val="80000"/>
              </a:lnSpc>
              <a:buClr>
                <a:schemeClr val="bg2"/>
              </a:buClr>
            </a:pPr>
            <a:r>
              <a:rPr lang="en-US" sz="4000" b="1" dirty="0" err="1" smtClean="0">
                <a:solidFill>
                  <a:schemeClr val="tx1"/>
                </a:solidFill>
              </a:rPr>
              <a:t>По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значају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за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организам</a:t>
            </a:r>
            <a:endParaRPr lang="en-US" sz="4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Clr>
                <a:schemeClr val="bg2"/>
              </a:buClr>
            </a:pPr>
            <a:endParaRPr lang="en-US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Clr>
                <a:schemeClr val="bg2"/>
              </a:buClr>
              <a:buFont typeface="Arial" pitchFamily="34" charset="0"/>
              <a:buChar char="•"/>
            </a:pPr>
            <a:r>
              <a:rPr lang="en-US" b="1" dirty="0" err="1" smtClean="0">
                <a:solidFill>
                  <a:schemeClr val="tx1"/>
                </a:solidFill>
              </a:rPr>
              <a:t>Битне</a:t>
            </a:r>
            <a:endParaRPr lang="fr-FR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Clr>
                <a:schemeClr val="bg2"/>
              </a:buClr>
            </a:pPr>
            <a:r>
              <a:rPr lang="fr-FR" b="1" dirty="0" smtClean="0">
                <a:solidFill>
                  <a:schemeClr val="tx1"/>
                </a:solidFill>
              </a:rPr>
              <a:t>	</a:t>
            </a:r>
            <a:r>
              <a:rPr lang="fr-FR" b="1" dirty="0" err="1" smtClean="0">
                <a:solidFill>
                  <a:schemeClr val="tx1"/>
                </a:solidFill>
              </a:rPr>
              <a:t>Не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стварају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се</a:t>
            </a:r>
            <a:r>
              <a:rPr lang="fr-FR" b="1" dirty="0" smtClean="0">
                <a:solidFill>
                  <a:schemeClr val="tx1"/>
                </a:solidFill>
              </a:rPr>
              <a:t> у </a:t>
            </a:r>
            <a:r>
              <a:rPr lang="fr-FR" b="1" dirty="0" err="1" smtClean="0">
                <a:solidFill>
                  <a:schemeClr val="tx1"/>
                </a:solidFill>
              </a:rPr>
              <a:t>организму</a:t>
            </a:r>
            <a:r>
              <a:rPr lang="fr-FR" b="1" dirty="0" smtClean="0">
                <a:solidFill>
                  <a:schemeClr val="tx1"/>
                </a:solidFill>
              </a:rPr>
              <a:t>                                                   (</a:t>
            </a:r>
            <a:r>
              <a:rPr lang="fr-FR" b="1" dirty="0" err="1" smtClean="0">
                <a:solidFill>
                  <a:schemeClr val="tx1"/>
                </a:solidFill>
              </a:rPr>
              <a:t>данас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се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зна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за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око</a:t>
            </a:r>
            <a:r>
              <a:rPr lang="fr-FR" b="1" dirty="0" smtClean="0">
                <a:solidFill>
                  <a:schemeClr val="tx1"/>
                </a:solidFill>
              </a:rPr>
              <a:t> 45).</a:t>
            </a:r>
          </a:p>
          <a:p>
            <a:pPr marL="190500" indent="-190500" algn="just">
              <a:lnSpc>
                <a:spcPct val="80000"/>
              </a:lnSpc>
              <a:buClr>
                <a:schemeClr val="bg2"/>
              </a:buClr>
            </a:pPr>
            <a:endParaRPr lang="fr-FR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Clr>
                <a:schemeClr val="bg2"/>
              </a:buClr>
              <a:buFont typeface="Arial" pitchFamily="34" charset="0"/>
              <a:buChar char="•"/>
            </a:pPr>
            <a:r>
              <a:rPr lang="en-US" b="1" dirty="0" err="1" smtClean="0">
                <a:solidFill>
                  <a:schemeClr val="tx1"/>
                </a:solidFill>
              </a:rPr>
              <a:t>Небитнe</a:t>
            </a:r>
            <a:endParaRPr lang="en-US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Clr>
                <a:schemeClr val="bg2"/>
              </a:buClr>
            </a:pPr>
            <a:r>
              <a:rPr lang="en-US" b="1" dirty="0" smtClean="0">
                <a:solidFill>
                  <a:schemeClr val="tx1"/>
                </a:solidFill>
              </a:rPr>
              <a:t>	</a:t>
            </a:r>
            <a:r>
              <a:rPr lang="en-US" b="1" dirty="0" err="1" smtClean="0">
                <a:solidFill>
                  <a:schemeClr val="tx1"/>
                </a:solidFill>
              </a:rPr>
              <a:t>Нису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неопходне</a:t>
            </a:r>
            <a:r>
              <a:rPr lang="en-US" b="1" dirty="0" smtClean="0">
                <a:solidFill>
                  <a:schemeClr val="tx1"/>
                </a:solidFill>
              </a:rPr>
              <a:t>, </a:t>
            </a:r>
            <a:r>
              <a:rPr lang="en-US" b="1" dirty="0" err="1" smtClean="0">
                <a:solidFill>
                  <a:schemeClr val="tx1"/>
                </a:solidFill>
              </a:rPr>
              <a:t>али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имају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своју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улогу</a:t>
            </a:r>
            <a:r>
              <a:rPr lang="en-US" b="1" dirty="0" smtClean="0">
                <a:solidFill>
                  <a:schemeClr val="tx1"/>
                </a:solidFill>
              </a:rPr>
              <a:t> у </a:t>
            </a:r>
            <a:r>
              <a:rPr lang="en-US" b="1" dirty="0" err="1" smtClean="0">
                <a:solidFill>
                  <a:schemeClr val="tx1"/>
                </a:solidFill>
              </a:rPr>
              <a:t>организму</a:t>
            </a:r>
            <a:r>
              <a:rPr lang="en-US" b="1" dirty="0" smtClean="0">
                <a:solidFill>
                  <a:schemeClr val="tx1"/>
                </a:solidFill>
              </a:rPr>
              <a:t> и </a:t>
            </a:r>
            <a:r>
              <a:rPr lang="sr-Latn-CS" b="1" dirty="0" smtClean="0">
                <a:solidFill>
                  <a:schemeClr val="tx1"/>
                </a:solidFill>
              </a:rPr>
              <a:t>	</a:t>
            </a:r>
            <a:r>
              <a:rPr lang="en-US" b="1" dirty="0" err="1" smtClean="0">
                <a:solidFill>
                  <a:schemeClr val="tx1"/>
                </a:solidFill>
              </a:rPr>
              <a:t>повољно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делују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на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здравље</a:t>
            </a:r>
            <a:r>
              <a:rPr lang="en-US" b="1" dirty="0" smtClean="0">
                <a:solidFill>
                  <a:schemeClr val="tx1"/>
                </a:solidFill>
              </a:rPr>
              <a:t> (</a:t>
            </a:r>
            <a:r>
              <a:rPr lang="en-US" b="1" dirty="0" err="1" smtClean="0">
                <a:solidFill>
                  <a:schemeClr val="tx1"/>
                </a:solidFill>
              </a:rPr>
              <a:t>флавони</a:t>
            </a:r>
            <a:r>
              <a:rPr lang="en-US" b="1" dirty="0" smtClean="0">
                <a:solidFill>
                  <a:schemeClr val="tx1"/>
                </a:solidFill>
              </a:rPr>
              <a:t>, </a:t>
            </a:r>
            <a:r>
              <a:rPr lang="en-US" b="1" dirty="0" err="1" smtClean="0">
                <a:solidFill>
                  <a:schemeClr val="tx1"/>
                </a:solidFill>
              </a:rPr>
              <a:t>флавоноиди</a:t>
            </a:r>
            <a:r>
              <a:rPr lang="en-US" b="1" dirty="0" smtClean="0">
                <a:solidFill>
                  <a:schemeClr val="tx1"/>
                </a:solidFill>
              </a:rPr>
              <a:t> и </a:t>
            </a:r>
            <a:r>
              <a:rPr lang="en-US" b="1" dirty="0" err="1" smtClean="0">
                <a:solidFill>
                  <a:schemeClr val="tx1"/>
                </a:solidFill>
              </a:rPr>
              <a:t>др</a:t>
            </a:r>
            <a:r>
              <a:rPr lang="en-US" b="1" dirty="0" smtClean="0">
                <a:solidFill>
                  <a:schemeClr val="tx1"/>
                </a:solidFill>
              </a:rPr>
              <a:t>.)</a:t>
            </a:r>
            <a:endParaRPr lang="nl-NL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Char char="n"/>
            </a:pPr>
            <a:endParaRPr lang="sr-Latn-CS" sz="2400" b="1" dirty="0" smtClean="0"/>
          </a:p>
          <a:p>
            <a:pPr marL="190500" indent="-190500" algn="just">
              <a:lnSpc>
                <a:spcPct val="80000"/>
              </a:lnSpc>
              <a:buClr>
                <a:schemeClr val="tx1"/>
              </a:buClr>
            </a:pPr>
            <a:endParaRPr lang="en-US" sz="1800" b="1" dirty="0" smtClean="0"/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0" y="0"/>
            <a:ext cx="80645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>
                <a:latin typeface="Verdana" pitchFamily="34" charset="0"/>
              </a:rPr>
              <a:t>ХРАНЉИВЕ МАТЕРИЈЕ</a:t>
            </a:r>
            <a:r>
              <a:rPr lang="sr-Cyrl-CS" sz="3200" b="1" dirty="0">
                <a:latin typeface="Verdana" pitchFamily="34" charset="0"/>
              </a:rPr>
              <a:t>-</a:t>
            </a:r>
            <a:r>
              <a:rPr lang="sr-Latn-CS" sz="3200" b="1" dirty="0">
                <a:latin typeface="Verdana" pitchFamily="34" charset="0"/>
              </a:rPr>
              <a:t>подела</a:t>
            </a:r>
            <a:endParaRPr lang="en-US" sz="32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600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Verdana" pitchFamily="34" charset="0"/>
              </a:rPr>
              <a:t/>
            </a:r>
            <a:br>
              <a:rPr lang="en-US" b="1" dirty="0" smtClean="0">
                <a:latin typeface="Verdana" pitchFamily="34" charset="0"/>
              </a:rPr>
            </a:br>
            <a:r>
              <a:rPr lang="en-US" sz="4000" b="1" dirty="0" smtClean="0">
                <a:latin typeface="Verdana" pitchFamily="34" charset="0"/>
              </a:rPr>
              <a:t>ХРАНЉИВЕ МАТЕРИЈЕ</a:t>
            </a:r>
            <a:r>
              <a:rPr lang="sr-Cyrl-CS" sz="4000" b="1" dirty="0" smtClean="0">
                <a:latin typeface="Verdana" pitchFamily="34" charset="0"/>
              </a:rPr>
              <a:t>-</a:t>
            </a:r>
            <a:r>
              <a:rPr lang="sr-Latn-CS" sz="4000" b="1" dirty="0" smtClean="0">
                <a:latin typeface="Verdana" pitchFamily="34" charset="0"/>
              </a:rPr>
              <a:t>подела</a:t>
            </a:r>
            <a:r>
              <a:rPr lang="en-US" b="1" dirty="0" smtClean="0">
                <a:latin typeface="Verdana" pitchFamily="34" charset="0"/>
              </a:rPr>
              <a:t/>
            </a:r>
            <a:br>
              <a:rPr lang="en-US" b="1" dirty="0" smtClean="0">
                <a:latin typeface="Verdana" pitchFamily="34" charset="0"/>
              </a:rPr>
            </a:br>
            <a:endParaRPr lang="en-US" dirty="0" smtClean="0"/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135563"/>
          </a:xfrm>
        </p:spPr>
        <p:txBody>
          <a:bodyPr/>
          <a:lstStyle/>
          <a:p>
            <a:pPr marL="190500" indent="-190500" algn="just">
              <a:lnSpc>
                <a:spcPct val="80000"/>
              </a:lnSpc>
              <a:buClr>
                <a:schemeClr val="tx1"/>
              </a:buClr>
              <a:buFontTx/>
              <a:buNone/>
            </a:pPr>
            <a:r>
              <a:rPr lang="nl-NL" sz="2400" b="1" dirty="0" smtClean="0"/>
              <a:t>2. По значају у стварању енергије</a:t>
            </a: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endParaRPr lang="sr-Latn-CS" b="1" dirty="0" smtClean="0"/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</a:pPr>
            <a:r>
              <a:rPr lang="nl-NL" b="1" dirty="0" smtClean="0"/>
              <a:t>Макронутријен</a:t>
            </a:r>
            <a:r>
              <a:rPr lang="sr-Cyrl-RS" b="1" dirty="0" smtClean="0"/>
              <a:t>т</a:t>
            </a:r>
            <a:r>
              <a:rPr lang="nl-NL" b="1" dirty="0" smtClean="0"/>
              <a:t>и</a:t>
            </a: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sr-Latn-CS" b="1" dirty="0" smtClean="0"/>
              <a:t>	</a:t>
            </a: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sr-Latn-CS" b="1" dirty="0" smtClean="0"/>
              <a:t>		</a:t>
            </a:r>
            <a:r>
              <a:rPr lang="nl-NL" b="1" dirty="0" smtClean="0"/>
              <a:t>Носио</a:t>
            </a:r>
            <a:r>
              <a:rPr lang="sr-Cyrl-CS" b="1" dirty="0" smtClean="0"/>
              <a:t>ц</a:t>
            </a:r>
            <a:r>
              <a:rPr lang="nl-NL" b="1" dirty="0" smtClean="0"/>
              <a:t>и су енергије (угљени хидрати, масти, беланчевине) и уз </a:t>
            </a:r>
            <a:r>
              <a:rPr lang="sr-Latn-CS" b="1" dirty="0" smtClean="0"/>
              <a:t>	</a:t>
            </a:r>
            <a:r>
              <a:rPr lang="nl-NL" b="1" dirty="0" smtClean="0"/>
              <a:t>воду чине највећи део намирни</a:t>
            </a:r>
            <a:r>
              <a:rPr lang="sr-Cyrl-CS" b="1" dirty="0" smtClean="0"/>
              <a:t>ц</a:t>
            </a:r>
            <a:r>
              <a:rPr lang="nl-NL" b="1" dirty="0" smtClean="0"/>
              <a:t>а.</a:t>
            </a: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endParaRPr lang="sr-Latn-CS" b="1" dirty="0" smtClean="0"/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</a:pPr>
            <a:r>
              <a:rPr lang="nl-NL" b="1" dirty="0" smtClean="0"/>
              <a:t>Микронутријен</a:t>
            </a:r>
            <a:r>
              <a:rPr lang="sr-Cyrl-RS" b="1" dirty="0" smtClean="0"/>
              <a:t>т</a:t>
            </a:r>
            <a:r>
              <a:rPr lang="nl-NL" b="1" dirty="0" smtClean="0"/>
              <a:t>и</a:t>
            </a: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sr-Latn-CS" b="1" dirty="0" smtClean="0"/>
              <a:t>	</a:t>
            </a:r>
          </a:p>
          <a:p>
            <a:pPr marL="1066800" lvl="2" indent="-152400" algn="just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sr-Latn-CS" b="1" dirty="0" smtClean="0"/>
              <a:t>		</a:t>
            </a:r>
            <a:r>
              <a:rPr lang="nl-NL" b="1" dirty="0" smtClean="0"/>
              <a:t>Потребни су у знатно мањим количинама и налазе се у скоро </a:t>
            </a:r>
            <a:r>
              <a:rPr lang="sr-Latn-CS" b="1" dirty="0" smtClean="0"/>
              <a:t>	</a:t>
            </a:r>
            <a:r>
              <a:rPr lang="nl-NL" b="1" dirty="0" smtClean="0"/>
              <a:t>свим намирни</a:t>
            </a:r>
            <a:r>
              <a:rPr lang="sr-Cyrl-CS" b="1" dirty="0" smtClean="0"/>
              <a:t>ц</a:t>
            </a:r>
            <a:r>
              <a:rPr lang="nl-NL" b="1" dirty="0" smtClean="0"/>
              <a:t>ама (минералне материје и витамини).</a:t>
            </a:r>
            <a:endParaRPr lang="en-US" b="1" dirty="0" smtClean="0"/>
          </a:p>
          <a:p>
            <a:pPr marL="190500" indent="-19050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11872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6200"/>
            <a:ext cx="8229600" cy="39544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sr-Cyrl-CS" b="1" dirty="0" smtClean="0"/>
              <a:t>ПРАВИЛНА ИСХРАНА</a:t>
            </a:r>
            <a:r>
              <a:rPr lang="sr-Cyrl-CS" dirty="0" smtClean="0"/>
              <a:t> </a:t>
            </a:r>
          </a:p>
          <a:p>
            <a:pPr lvl="1">
              <a:buFontTx/>
              <a:buNone/>
            </a:pPr>
            <a:endParaRPr lang="sr-Cyrl-CS" dirty="0" smtClean="0"/>
          </a:p>
          <a:p>
            <a:pPr lvl="1">
              <a:buFontTx/>
              <a:buNone/>
            </a:pPr>
            <a:endParaRPr lang="sr-Cyrl-CS" dirty="0" smtClean="0"/>
          </a:p>
          <a:p>
            <a:pPr lvl="1" algn="just">
              <a:buFontTx/>
              <a:buNone/>
            </a:pPr>
            <a:r>
              <a:rPr lang="sr-Cyrl-CS" dirty="0" smtClean="0"/>
              <a:t>	је један од најзначајнијих здравствених ресурса или чинилаца, неопходних за очување и унапређење здравља појединца и целе нације.</a:t>
            </a:r>
          </a:p>
          <a:p>
            <a:pPr lvl="1">
              <a:buFontTx/>
              <a:buNone/>
            </a:pPr>
            <a:endParaRPr lang="sr-Cyrl-CS" dirty="0" smtClean="0"/>
          </a:p>
        </p:txBody>
      </p:sp>
    </p:spTree>
    <p:extLst>
      <p:ext uri="{BB962C8B-B14F-4D97-AF65-F5344CB8AC3E}">
        <p14:creationId xmlns:p14="http://schemas.microsoft.com/office/powerpoint/2010/main" xmlns="" val="352256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2166938" y="650875"/>
            <a:ext cx="48101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Cyrl-RS" sz="3200" b="1" u="sng">
                <a:solidFill>
                  <a:srgbClr val="A50021"/>
                </a:solidFill>
              </a:rPr>
              <a:t>Подела нутритијената</a:t>
            </a:r>
            <a:endParaRPr lang="en-US" sz="3200" b="1" u="sng">
              <a:solidFill>
                <a:srgbClr val="A50021"/>
              </a:solidFill>
            </a:endParaRPr>
          </a:p>
        </p:txBody>
      </p:sp>
      <p:sp>
        <p:nvSpPr>
          <p:cNvPr id="643075" name="Rectangle 3"/>
          <p:cNvSpPr>
            <a:spLocks noChangeArrowheads="1"/>
          </p:cNvSpPr>
          <p:nvPr/>
        </p:nvSpPr>
        <p:spPr bwMode="auto">
          <a:xfrm>
            <a:off x="457200" y="1600200"/>
            <a:ext cx="8229600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>
                <a:solidFill>
                  <a:srgbClr val="A50021"/>
                </a:solidFill>
              </a:rPr>
              <a:t>Органске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неорганске</a:t>
            </a:r>
            <a:endParaRPr lang="sr-Latn-CS" sz="3200">
              <a:solidFill>
                <a:srgbClr val="A50021"/>
              </a:solidFill>
            </a:endParaRP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>
                <a:solidFill>
                  <a:srgbClr val="A50021"/>
                </a:solidFill>
              </a:rPr>
              <a:t>Просте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сложене</a:t>
            </a:r>
            <a:endParaRPr lang="sr-Latn-CS" sz="3200">
              <a:solidFill>
                <a:srgbClr val="A50021"/>
              </a:solidFill>
            </a:endParaRP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>
                <a:solidFill>
                  <a:srgbClr val="A50021"/>
                </a:solidFill>
              </a:rPr>
              <a:t>Основне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заштитне</a:t>
            </a:r>
            <a:r>
              <a:rPr lang="sr-Latn-CS" sz="3200">
                <a:solidFill>
                  <a:srgbClr val="A50021"/>
                </a:solidFill>
              </a:rPr>
              <a:t> (</a:t>
            </a:r>
            <a:r>
              <a:rPr lang="sr-Cyrl-CS" sz="3200">
                <a:solidFill>
                  <a:srgbClr val="A50021"/>
                </a:solidFill>
              </a:rPr>
              <a:t>Лиебиг</a:t>
            </a:r>
            <a:r>
              <a:rPr lang="sr-Latn-CS" sz="3200">
                <a:solidFill>
                  <a:srgbClr val="A50021"/>
                </a:solidFill>
              </a:rPr>
              <a:t>, 1842.)</a:t>
            </a: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>
                <a:solidFill>
                  <a:srgbClr val="A50021"/>
                </a:solidFill>
              </a:rPr>
              <a:t>Енергетске</a:t>
            </a:r>
            <a:r>
              <a:rPr lang="sr-Latn-CS" sz="3200">
                <a:solidFill>
                  <a:srgbClr val="A50021"/>
                </a:solidFill>
              </a:rPr>
              <a:t>, </a:t>
            </a:r>
            <a:r>
              <a:rPr lang="sr-Cyrl-CS" sz="3200">
                <a:solidFill>
                  <a:srgbClr val="A50021"/>
                </a:solidFill>
              </a:rPr>
              <a:t>градивне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заштитне</a:t>
            </a:r>
            <a:endParaRPr lang="sr-Latn-CS" sz="3200">
              <a:solidFill>
                <a:srgbClr val="A50021"/>
              </a:solidFill>
            </a:endParaRP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>
                <a:solidFill>
                  <a:srgbClr val="A50021"/>
                </a:solidFill>
              </a:rPr>
              <a:t>Макронутрименте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микронутрименете</a:t>
            </a:r>
            <a:endParaRPr lang="sr-Latn-CS" sz="3200">
              <a:solidFill>
                <a:srgbClr val="A50021"/>
              </a:solidFill>
            </a:endParaRP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>
                <a:solidFill>
                  <a:srgbClr val="A50021"/>
                </a:solidFill>
              </a:rPr>
              <a:t>Есенцијелне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неесенцијелне</a:t>
            </a:r>
            <a:endParaRPr lang="sr-Latn-CS" sz="3200">
              <a:solidFill>
                <a:srgbClr val="A50021"/>
              </a:solidFill>
            </a:endParaRPr>
          </a:p>
          <a:p>
            <a:pPr marL="457200" indent="-457200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Char char="n"/>
            </a:pPr>
            <a:r>
              <a:rPr lang="sr-Cyrl-CS" sz="3200">
                <a:solidFill>
                  <a:srgbClr val="A50021"/>
                </a:solidFill>
              </a:rPr>
              <a:t>Слободне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и</a:t>
            </a:r>
            <a:r>
              <a:rPr lang="sr-Latn-CS" sz="3200">
                <a:solidFill>
                  <a:srgbClr val="A50021"/>
                </a:solidFill>
              </a:rPr>
              <a:t> </a:t>
            </a:r>
            <a:r>
              <a:rPr lang="sr-Cyrl-CS" sz="3200">
                <a:solidFill>
                  <a:srgbClr val="A50021"/>
                </a:solidFill>
              </a:rPr>
              <a:t>везане</a:t>
            </a:r>
            <a:endParaRPr lang="en-US" sz="3200">
              <a:solidFill>
                <a:srgbClr val="A50021"/>
              </a:solidFill>
            </a:endParaRPr>
          </a:p>
        </p:txBody>
      </p:sp>
      <p:sp>
        <p:nvSpPr>
          <p:cNvPr id="643077" name="Rectangle 5"/>
          <p:cNvSpPr>
            <a:spLocks noChangeArrowheads="1"/>
          </p:cNvSpPr>
          <p:nvPr/>
        </p:nvSpPr>
        <p:spPr bwMode="auto">
          <a:xfrm>
            <a:off x="4391025" y="3500438"/>
            <a:ext cx="4752975" cy="2374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3076" name="Rectangle 4"/>
          <p:cNvSpPr>
            <a:spLocks noChangeArrowheads="1"/>
          </p:cNvSpPr>
          <p:nvPr/>
        </p:nvSpPr>
        <p:spPr bwMode="auto">
          <a:xfrm>
            <a:off x="4462463" y="3500438"/>
            <a:ext cx="45720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/>
              <a:t>ORGANIZAM ČOVEKA</a:t>
            </a:r>
            <a:endParaRPr lang="en-US" b="1" i="1"/>
          </a:p>
          <a:p>
            <a:r>
              <a:rPr lang="en-US"/>
              <a:t>	60% voda</a:t>
            </a:r>
            <a:endParaRPr lang="en-US" i="1"/>
          </a:p>
          <a:p>
            <a:r>
              <a:rPr lang="en-US"/>
              <a:t>	16% proteini</a:t>
            </a:r>
            <a:endParaRPr lang="en-US" i="1"/>
          </a:p>
          <a:p>
            <a:r>
              <a:rPr lang="en-US"/>
              <a:t>	12% masti</a:t>
            </a:r>
            <a:endParaRPr lang="en-US" i="1"/>
          </a:p>
          <a:p>
            <a:r>
              <a:rPr lang="en-US"/>
              <a:t>	4,6% minerala</a:t>
            </a:r>
            <a:endParaRPr lang="en-US" i="1"/>
          </a:p>
          <a:p>
            <a:r>
              <a:rPr lang="en-US"/>
              <a:t>	0,3% ugljenih hidrata</a:t>
            </a:r>
          </a:p>
        </p:txBody>
      </p:sp>
      <p:sp>
        <p:nvSpPr>
          <p:cNvPr id="643078" name="Rectangle 6"/>
          <p:cNvSpPr>
            <a:spLocks noChangeArrowheads="1"/>
          </p:cNvSpPr>
          <p:nvPr/>
        </p:nvSpPr>
        <p:spPr bwMode="auto">
          <a:xfrm>
            <a:off x="3995738" y="1412875"/>
            <a:ext cx="4752975" cy="15113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3079" name="Rectangle 7"/>
          <p:cNvSpPr>
            <a:spLocks noChangeArrowheads="1"/>
          </p:cNvSpPr>
          <p:nvPr/>
        </p:nvSpPr>
        <p:spPr bwMode="auto">
          <a:xfrm>
            <a:off x="4067175" y="1412875"/>
            <a:ext cx="321945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 b="1"/>
              <a:t>ОСНОВНЕ</a:t>
            </a:r>
            <a:endParaRPr lang="sr-Latn-CS" b="1"/>
          </a:p>
          <a:p>
            <a:r>
              <a:rPr lang="sr-Cyrl-CS" b="1"/>
              <a:t>Угљени</a:t>
            </a:r>
            <a:r>
              <a:rPr lang="sr-Latn-CS" b="1"/>
              <a:t> </a:t>
            </a:r>
            <a:r>
              <a:rPr lang="sr-Cyrl-CS" b="1"/>
              <a:t>хидрати</a:t>
            </a:r>
            <a:r>
              <a:rPr lang="sr-Latn-CS" b="1"/>
              <a:t>, </a:t>
            </a:r>
            <a:r>
              <a:rPr lang="sr-Cyrl-CS" b="1"/>
              <a:t>масти</a:t>
            </a:r>
            <a:r>
              <a:rPr lang="sr-Latn-CS" b="1"/>
              <a:t>, </a:t>
            </a:r>
            <a:r>
              <a:rPr lang="sr-Cyrl-CS" b="1"/>
              <a:t>протеини</a:t>
            </a:r>
            <a:endParaRPr lang="sr-Latn-CS" b="1" i="1"/>
          </a:p>
          <a:p>
            <a:r>
              <a:rPr lang="sr-Cyrl-CS" b="1"/>
              <a:t>ЗАШТИТНЕ</a:t>
            </a:r>
            <a:endParaRPr lang="sr-Latn-CS" b="1"/>
          </a:p>
          <a:p>
            <a:r>
              <a:rPr lang="sr-Cyrl-CS" b="1"/>
              <a:t>Витамини</a:t>
            </a:r>
            <a:r>
              <a:rPr lang="sr-Latn-CS" b="1"/>
              <a:t>, </a:t>
            </a:r>
            <a:r>
              <a:rPr lang="sr-Cyrl-CS" b="1"/>
              <a:t>минерали</a:t>
            </a:r>
            <a:endParaRPr lang="en-US"/>
          </a:p>
        </p:txBody>
      </p:sp>
      <p:sp>
        <p:nvSpPr>
          <p:cNvPr id="643080" name="Rectangle 8"/>
          <p:cNvSpPr>
            <a:spLocks noChangeArrowheads="1"/>
          </p:cNvSpPr>
          <p:nvPr/>
        </p:nvSpPr>
        <p:spPr bwMode="auto">
          <a:xfrm>
            <a:off x="4140200" y="3573463"/>
            <a:ext cx="4752975" cy="2374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3081" name="Rectangle 9"/>
          <p:cNvSpPr>
            <a:spLocks noChangeArrowheads="1"/>
          </p:cNvSpPr>
          <p:nvPr/>
        </p:nvSpPr>
        <p:spPr bwMode="auto">
          <a:xfrm>
            <a:off x="4678363" y="3716338"/>
            <a:ext cx="45720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Latn-CS" b="1"/>
              <a:t>ENERGETSKE</a:t>
            </a:r>
          </a:p>
          <a:p>
            <a:r>
              <a:rPr lang="sr-Latn-CS" b="1"/>
              <a:t>Masti, ugljeni hidrati</a:t>
            </a:r>
          </a:p>
          <a:p>
            <a:r>
              <a:rPr lang="sr-Latn-CS" b="1"/>
              <a:t>GRADIVNE</a:t>
            </a:r>
          </a:p>
          <a:p>
            <a:r>
              <a:rPr lang="sr-Latn-CS" b="1"/>
              <a:t>Proteini, Ca, P</a:t>
            </a:r>
          </a:p>
          <a:p>
            <a:r>
              <a:rPr lang="sr-Latn-CS" b="1"/>
              <a:t>ZAŠTITNE</a:t>
            </a:r>
          </a:p>
          <a:p>
            <a:r>
              <a:rPr lang="sr-Latn-CS" b="1"/>
              <a:t>Vitamini, minerali, proteini</a:t>
            </a:r>
            <a:endParaRPr lang="en-US"/>
          </a:p>
        </p:txBody>
      </p:sp>
      <p:sp>
        <p:nvSpPr>
          <p:cNvPr id="643082" name="Rectangle 10"/>
          <p:cNvSpPr>
            <a:spLocks noChangeArrowheads="1"/>
          </p:cNvSpPr>
          <p:nvPr/>
        </p:nvSpPr>
        <p:spPr bwMode="auto">
          <a:xfrm>
            <a:off x="4391025" y="3860800"/>
            <a:ext cx="4752975" cy="2374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3083" name="Rectangle 11"/>
          <p:cNvSpPr>
            <a:spLocks noChangeArrowheads="1"/>
          </p:cNvSpPr>
          <p:nvPr/>
        </p:nvSpPr>
        <p:spPr bwMode="auto">
          <a:xfrm>
            <a:off x="4427538" y="4005263"/>
            <a:ext cx="5078412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sr-Cyrl-CS" b="1"/>
              <a:t>ЕСЕНЦИЈЕЛНЕ</a:t>
            </a:r>
            <a:r>
              <a:rPr lang="sr-Latn-CS" b="1"/>
              <a:t> (</a:t>
            </a:r>
            <a:r>
              <a:rPr lang="sr-Cyrl-CS" b="1"/>
              <a:t>неопходне</a:t>
            </a:r>
            <a:r>
              <a:rPr lang="sr-Latn-CS" b="1"/>
              <a:t>)</a:t>
            </a:r>
          </a:p>
          <a:p>
            <a:r>
              <a:rPr lang="sr-Cyrl-CS" b="1"/>
              <a:t>Не</a:t>
            </a:r>
            <a:r>
              <a:rPr lang="sr-Latn-CS" b="1"/>
              <a:t> </a:t>
            </a:r>
            <a:r>
              <a:rPr lang="sr-Cyrl-CS" b="1"/>
              <a:t>могу</a:t>
            </a:r>
            <a:r>
              <a:rPr lang="sr-Latn-CS" b="1"/>
              <a:t> </a:t>
            </a:r>
            <a:r>
              <a:rPr lang="sr-Cyrl-CS" b="1"/>
              <a:t>се</a:t>
            </a:r>
            <a:r>
              <a:rPr lang="sr-Latn-CS" b="1"/>
              <a:t> </a:t>
            </a:r>
            <a:r>
              <a:rPr lang="sr-Cyrl-CS" b="1"/>
              <a:t>синтетисати</a:t>
            </a:r>
            <a:r>
              <a:rPr lang="sr-Latn-CS" b="1"/>
              <a:t> </a:t>
            </a:r>
            <a:r>
              <a:rPr lang="sr-Cyrl-CS" b="1"/>
              <a:t>у</a:t>
            </a:r>
            <a:r>
              <a:rPr lang="sr-Latn-CS" b="1"/>
              <a:t> </a:t>
            </a:r>
            <a:r>
              <a:rPr lang="sr-Cyrl-CS" b="1"/>
              <a:t>организму</a:t>
            </a:r>
            <a:r>
              <a:rPr lang="sr-Latn-CS" b="1"/>
              <a:t>, </a:t>
            </a:r>
            <a:r>
              <a:rPr lang="sr-Cyrl-CS" b="1"/>
              <a:t>морају</a:t>
            </a:r>
            <a:r>
              <a:rPr lang="sr-Latn-CS" b="1"/>
              <a:t> </a:t>
            </a:r>
            <a:r>
              <a:rPr lang="sr-Cyrl-CS" b="1"/>
              <a:t>се</a:t>
            </a:r>
            <a:r>
              <a:rPr lang="sr-Latn-CS" b="1"/>
              <a:t> </a:t>
            </a:r>
            <a:r>
              <a:rPr lang="sr-Cyrl-CS" b="1"/>
              <a:t>унети</a:t>
            </a:r>
            <a:r>
              <a:rPr lang="sr-Latn-CS" b="1"/>
              <a:t> </a:t>
            </a:r>
            <a:r>
              <a:rPr lang="sr-Cyrl-CS" b="1"/>
              <a:t>храном</a:t>
            </a:r>
            <a:endParaRPr lang="sr-Latn-CS" b="1"/>
          </a:p>
          <a:p>
            <a:r>
              <a:rPr lang="sr-Cyrl-CS" b="1"/>
              <a:t>НЕЕСЕНЦИЈЕЛНЕ</a:t>
            </a:r>
            <a:endParaRPr lang="sr-Latn-CS" b="1"/>
          </a:p>
          <a:p>
            <a:r>
              <a:rPr lang="sr-Cyrl-CS" b="1"/>
              <a:t>Могу</a:t>
            </a:r>
            <a:r>
              <a:rPr lang="sr-Latn-CS" b="1"/>
              <a:t> </a:t>
            </a:r>
            <a:r>
              <a:rPr lang="sr-Cyrl-CS" b="1"/>
              <a:t>се</a:t>
            </a:r>
            <a:r>
              <a:rPr lang="sr-Latn-CS" b="1"/>
              <a:t> </a:t>
            </a:r>
            <a:r>
              <a:rPr lang="sr-Cyrl-CS" b="1"/>
              <a:t>синтетисати</a:t>
            </a:r>
            <a:r>
              <a:rPr lang="sr-Latn-CS" b="1"/>
              <a:t> </a:t>
            </a:r>
            <a:r>
              <a:rPr lang="sr-Cyrl-CS" b="1"/>
              <a:t>у</a:t>
            </a:r>
            <a:r>
              <a:rPr lang="sr-Latn-CS" b="1"/>
              <a:t> </a:t>
            </a:r>
            <a:r>
              <a:rPr lang="sr-Cyrl-CS" b="1"/>
              <a:t>организму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279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4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4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4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4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4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64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2" dur="500"/>
                                        <p:tgtEl>
                                          <p:spTgt spid="643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64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4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64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643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3" dur="500"/>
                                        <p:tgtEl>
                                          <p:spTgt spid="6430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64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64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64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1" dur="500"/>
                                        <p:tgtEl>
                                          <p:spTgt spid="64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4" dur="500"/>
                                        <p:tgtEl>
                                          <p:spTgt spid="64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64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64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64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2" dur="500"/>
                                        <p:tgtEl>
                                          <p:spTgt spid="643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5" dur="500"/>
                                        <p:tgtEl>
                                          <p:spTgt spid="6430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1" dur="500"/>
                                        <p:tgtEl>
                                          <p:spTgt spid="64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3077" grpId="0" animBg="1"/>
      <p:bldP spid="643077" grpId="1" animBg="1"/>
      <p:bldP spid="643076" grpId="0"/>
      <p:bldP spid="643076" grpId="1"/>
      <p:bldP spid="643078" grpId="0" animBg="1"/>
      <p:bldP spid="643078" grpId="1" animBg="1"/>
      <p:bldP spid="643079" grpId="0"/>
      <p:bldP spid="643079" grpId="1"/>
      <p:bldP spid="643080" grpId="0" animBg="1"/>
      <p:bldP spid="643080" grpId="1" animBg="1"/>
      <p:bldP spid="643081" grpId="0"/>
      <p:bldP spid="643081" grpId="1"/>
      <p:bldP spid="643082" grpId="0" animBg="1"/>
      <p:bldP spid="643082" grpId="1" animBg="1"/>
      <p:bldP spid="643083" grpId="0"/>
      <p:bldP spid="643083" grpId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4098" name="Group 2"/>
          <p:cNvGraphicFramePr>
            <a:graphicFrameLocks noGrp="1"/>
          </p:cNvGraphicFramePr>
          <p:nvPr/>
        </p:nvGraphicFramePr>
        <p:xfrm>
          <a:off x="214313" y="1125538"/>
          <a:ext cx="9001125" cy="5999163"/>
        </p:xfrm>
        <a:graphic>
          <a:graphicData uri="http://schemas.openxmlformats.org/drawingml/2006/table">
            <a:tbl>
              <a:tblPr/>
              <a:tblGrid>
                <a:gridCol w="2054225"/>
                <a:gridCol w="1943100"/>
                <a:gridCol w="1944687"/>
                <a:gridCol w="1630363"/>
                <a:gridCol w="1428750"/>
              </a:tblGrid>
              <a:tr h="695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Угљени</a:t>
                      </a: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sr-Cyrl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хидрати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Протеини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Масти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Витамини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Минерали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3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Моносахариди</a:t>
                      </a:r>
                      <a:endParaRPr kumimoji="0" lang="sr-Latn-CS" sz="1800" b="0" i="0" u="sng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глукоза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фруктоза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галактоза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маноза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ксилоза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Олигосахариди</a:t>
                      </a:r>
                      <a:endParaRPr kumimoji="0" lang="sr-Latn-CS" sz="1800" b="0" i="0" u="sng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лактоза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сахароза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малтоза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Полисахариди</a:t>
                      </a:r>
                      <a:endParaRPr kumimoji="0" lang="sr-Latn-CS" sz="1800" b="0" i="0" u="sng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скробови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целулоза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пектини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9" marB="4571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Прости</a:t>
                      </a:r>
                      <a:endParaRPr kumimoji="0" lang="sr-Latn-CS" sz="1800" b="0" i="0" u="sng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албумини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глобулини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проламини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глутелини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хистони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склеропротеини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глобини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протамини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Сложени</a:t>
                      </a:r>
                      <a:endParaRPr kumimoji="0" lang="sr-Latn-CS" sz="1800" b="0" i="0" u="sng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фосфопротеини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хемопротеини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гликопротеини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липопротеини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нуклеопротеини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Аминокиселине</a:t>
                      </a:r>
                      <a:endParaRPr kumimoji="0" lang="en-US" sz="1800" b="0" i="0" u="sng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Просте</a:t>
                      </a:r>
                      <a:endParaRPr kumimoji="0" lang="sr-Latn-CS" sz="1800" b="0" i="0" u="sng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триглицериди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стероли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воскови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Сложене</a:t>
                      </a:r>
                      <a:endParaRPr kumimoji="0" lang="sr-Latn-CS" sz="1800" b="0" i="0" u="sng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липопротеини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фосфолипиди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гликолипиди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Cyrl-C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Масне</a:t>
                      </a:r>
                      <a:r>
                        <a:rPr kumimoji="0" lang="sr-Latn-C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sr-Cyrl-C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материје</a:t>
                      </a:r>
                      <a:endParaRPr kumimoji="0" lang="sr-Latn-CS" sz="1800" b="0" i="0" u="sng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масне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киселине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масни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sr-Cyrl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алкохоли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Hidrosolubilni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B1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B2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B6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PP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pantotenska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B12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folna kiselina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biotin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Liposolubilni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  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Mg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Cl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Fe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Zn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Cu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Se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Cr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Co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F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Mo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Times New Roman" pitchFamily="18" charset="0"/>
                        </a:rPr>
                        <a:t>J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9" marR="91439" marT="45719" marB="4571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84530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190500" indent="-190500" algn="just">
              <a:lnSpc>
                <a:spcPct val="80000"/>
              </a:lnSpc>
            </a:pPr>
            <a:r>
              <a:rPr lang="sr-Latn-CS" sz="2400" b="1" dirty="0" smtClean="0"/>
              <a:t>	</a:t>
            </a:r>
            <a:r>
              <a:rPr lang="nl-NL" sz="3600" b="1" dirty="0" smtClean="0">
                <a:solidFill>
                  <a:schemeClr val="tx1"/>
                </a:solidFill>
              </a:rPr>
              <a:t>ДА БИ ИСХРАНА БИЛА ОПТИМАЛНА ПОТРЕБНО ЈЕ ДА ОДНОС МАКРОНУТРИЈЕНАТА БУДЕ УРАВНОТЕЖЕН, А ТО ЗНАЧИ ДА 10-15% ЕНЕРГИЈЕ ПОТИЧЕ ИЗ БЕЛАНЧЕВИНА, ОКО 60% ИЗ УГЉЕНИХ ХИДРАТА И НАЈВИШЕ 30% ИЗ МАСТИ!</a:t>
            </a:r>
            <a:endParaRPr lang="sr-Latn-CS" sz="36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nl-NL" sz="36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3600" b="1" dirty="0" smtClean="0">
                <a:solidFill>
                  <a:schemeClr val="tx1"/>
                </a:solidFill>
              </a:rPr>
              <a:t>	</a:t>
            </a:r>
            <a:r>
              <a:rPr lang="nl-NL" sz="3600" b="1" dirty="0" smtClean="0">
                <a:solidFill>
                  <a:schemeClr val="tx1"/>
                </a:solidFill>
              </a:rPr>
              <a:t>У </a:t>
            </a:r>
            <a:r>
              <a:rPr lang="sr-Cyrl-CS" sz="3600" b="1" dirty="0" smtClean="0">
                <a:solidFill>
                  <a:schemeClr val="tx1"/>
                </a:solidFill>
              </a:rPr>
              <a:t>Ц</a:t>
            </a:r>
            <a:r>
              <a:rPr lang="nl-NL" sz="3600" b="1" dirty="0" smtClean="0">
                <a:solidFill>
                  <a:schemeClr val="tx1"/>
                </a:solidFill>
              </a:rPr>
              <a:t>ЕНТРАЛНОЈ СРБИЈИ  19,8% ЕНЕРГИЈЕ ПОТИЧЕ ИЗ БЕЛАНЧЕВИНА, ОКО 45,3% ИЗ УГЉЕНИХ ХИДРАТА И 35,5% ИЗ МАСТИ!!!!</a:t>
            </a:r>
            <a:endParaRPr lang="sr-Latn-CS" sz="36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nl-NL" sz="36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3600" b="1" dirty="0" smtClean="0">
                <a:solidFill>
                  <a:schemeClr val="tx1"/>
                </a:solidFill>
              </a:rPr>
              <a:t>	</a:t>
            </a:r>
            <a:r>
              <a:rPr lang="nl-NL" sz="3600" b="1" dirty="0" smtClean="0">
                <a:solidFill>
                  <a:schemeClr val="tx1"/>
                </a:solidFill>
              </a:rPr>
              <a:t>У </a:t>
            </a:r>
            <a:r>
              <a:rPr lang="sr-Cyrl-CS" sz="3600" b="1" dirty="0" smtClean="0">
                <a:solidFill>
                  <a:schemeClr val="tx1"/>
                </a:solidFill>
              </a:rPr>
              <a:t>Ц</a:t>
            </a:r>
            <a:r>
              <a:rPr lang="nl-NL" sz="3600" b="1" dirty="0" smtClean="0">
                <a:solidFill>
                  <a:schemeClr val="tx1"/>
                </a:solidFill>
              </a:rPr>
              <a:t>ЕНТРАЛНОЈ СРБИЈИ СЕ ДНЕВНО УНЕСЕ ОКО 3259 K</a:t>
            </a:r>
            <a:r>
              <a:rPr lang="en-US" sz="3600" b="1" dirty="0" smtClean="0">
                <a:solidFill>
                  <a:schemeClr val="tx1"/>
                </a:solidFill>
              </a:rPr>
              <a:t>C</a:t>
            </a:r>
            <a:r>
              <a:rPr lang="nl-NL" sz="3600" b="1" dirty="0" smtClean="0">
                <a:solidFill>
                  <a:schemeClr val="tx1"/>
                </a:solidFill>
              </a:rPr>
              <a:t>AL!!</a:t>
            </a:r>
            <a:endParaRPr lang="en-US" sz="36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Clr>
                <a:schemeClr val="tx1"/>
              </a:buClr>
            </a:pPr>
            <a:endParaRPr lang="en-US" sz="40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313890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57188" y="3214688"/>
            <a:ext cx="8280400" cy="2232025"/>
          </a:xfrm>
        </p:spPr>
        <p:txBody>
          <a:bodyPr/>
          <a:lstStyle/>
          <a:p>
            <a:pPr marL="190500" indent="-190500" algn="just">
              <a:lnSpc>
                <a:spcPct val="80000"/>
              </a:lnSpc>
            </a:pPr>
            <a:r>
              <a:rPr lang="sr-Latn-CS" sz="2400" b="1" smtClean="0">
                <a:solidFill>
                  <a:schemeClr val="tx1"/>
                </a:solidFill>
              </a:rPr>
              <a:t>	</a:t>
            </a:r>
            <a:r>
              <a:rPr lang="nl-NL" sz="2800" b="1" smtClean="0">
                <a:solidFill>
                  <a:schemeClr val="tx1"/>
                </a:solidFill>
              </a:rPr>
              <a:t>је сложен про</a:t>
            </a:r>
            <a:r>
              <a:rPr lang="sr-Cyrl-CS" sz="2800" b="1" smtClean="0">
                <a:solidFill>
                  <a:schemeClr val="tx1"/>
                </a:solidFill>
              </a:rPr>
              <a:t>ц</a:t>
            </a:r>
            <a:r>
              <a:rPr lang="nl-NL" sz="2800" b="1" smtClean="0">
                <a:solidFill>
                  <a:schemeClr val="tx1"/>
                </a:solidFill>
              </a:rPr>
              <a:t>ес физичке и хемијске обраде унете хране у дигестивни тракт (</a:t>
            </a:r>
            <a:r>
              <a:rPr lang="nl-NL" sz="2800" b="1" i="1" smtClean="0">
                <a:solidFill>
                  <a:schemeClr val="tx1"/>
                </a:solidFill>
              </a:rPr>
              <a:t>органе за варење</a:t>
            </a:r>
            <a:r>
              <a:rPr lang="nl-NL" sz="2800" b="1" smtClean="0">
                <a:solidFill>
                  <a:schemeClr val="tx1"/>
                </a:solidFill>
              </a:rPr>
              <a:t>) у </a:t>
            </a:r>
            <a:r>
              <a:rPr lang="sr-Cyrl-CS" sz="2800" b="1" smtClean="0">
                <a:solidFill>
                  <a:schemeClr val="tx1"/>
                </a:solidFill>
              </a:rPr>
              <a:t>ц</a:t>
            </a:r>
            <a:r>
              <a:rPr lang="nl-NL" sz="2800" b="1" smtClean="0">
                <a:solidFill>
                  <a:schemeClr val="tx1"/>
                </a:solidFill>
              </a:rPr>
              <a:t>иљу припреме унете хране у облик који може да се апсорбује.</a:t>
            </a:r>
            <a:r>
              <a:rPr lang="sr-Latn-CS" sz="2800" b="1" smtClean="0">
                <a:solidFill>
                  <a:schemeClr val="tx1"/>
                </a:solidFill>
              </a:rPr>
              <a:t> </a:t>
            </a:r>
            <a:endParaRPr lang="en-US" sz="8000" b="1" smtClean="0">
              <a:solidFill>
                <a:schemeClr val="tx1"/>
              </a:solidFill>
            </a:endParaRP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1500188" y="1546752"/>
            <a:ext cx="57610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sz="3200" b="1" dirty="0">
                <a:latin typeface="Verdana" pitchFamily="34" charset="0"/>
              </a:rPr>
              <a:t>ВАРЕЊЕ</a:t>
            </a:r>
            <a:r>
              <a:rPr lang="sr-Latn-CS" sz="3200" b="1" dirty="0">
                <a:latin typeface="Verdana" pitchFamily="34" charset="0"/>
              </a:rPr>
              <a:t>-дефини</a:t>
            </a:r>
            <a:r>
              <a:rPr lang="sr-Cyrl-CS" sz="3200" b="1" dirty="0">
                <a:latin typeface="Verdana" pitchFamily="34" charset="0"/>
              </a:rPr>
              <a:t>ц</a:t>
            </a:r>
            <a:r>
              <a:rPr lang="sr-Latn-CS" sz="3200" b="1" dirty="0">
                <a:latin typeface="Verdana" pitchFamily="34" charset="0"/>
              </a:rPr>
              <a:t>ија</a:t>
            </a:r>
            <a:r>
              <a:rPr lang="en-US" sz="3200" dirty="0">
                <a:latin typeface="Verdana" pitchFamily="34" charset="0"/>
              </a:rPr>
              <a:t> </a:t>
            </a:r>
            <a:endParaRPr lang="en-US" sz="66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963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533400"/>
            <a:ext cx="9144000" cy="6324600"/>
          </a:xfrm>
        </p:spPr>
        <p:txBody>
          <a:bodyPr>
            <a:no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nl-NL" sz="2000" b="1" i="1" dirty="0" smtClean="0">
                <a:solidFill>
                  <a:schemeClr val="tx1"/>
                </a:solidFill>
              </a:rPr>
              <a:t>Варење може бити</a:t>
            </a:r>
          </a:p>
          <a:p>
            <a:pPr marL="190500" indent="-190500" algn="just">
              <a:lnSpc>
                <a:spcPct val="80000"/>
              </a:lnSpc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nl-NL" sz="2000" b="1" i="1" dirty="0" smtClean="0">
                <a:solidFill>
                  <a:schemeClr val="tx1"/>
                </a:solidFill>
              </a:rPr>
              <a:t>Механичко</a:t>
            </a:r>
            <a:endParaRPr lang="nl-NL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b="1" dirty="0" smtClean="0">
                <a:solidFill>
                  <a:schemeClr val="tx1"/>
                </a:solidFill>
              </a:rPr>
              <a:t>	</a:t>
            </a:r>
            <a:r>
              <a:rPr lang="nl-NL" sz="2000" b="1" dirty="0" smtClean="0">
                <a:solidFill>
                  <a:schemeClr val="tx1"/>
                </a:solidFill>
              </a:rPr>
              <a:t>Започиње у усној дупљи жвакањем; наставља се гутањем кроз ждрело; потискивањем кроз једњак; прикупљањем, мешањем и пражњењем у желу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nl-NL" sz="2000" b="1" dirty="0" smtClean="0">
                <a:solidFill>
                  <a:schemeClr val="tx1"/>
                </a:solidFill>
              </a:rPr>
              <a:t>у; мешањем и потискивањем садржаја у танком и дебелом 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nl-NL" sz="2000" b="1" dirty="0" smtClean="0">
                <a:solidFill>
                  <a:schemeClr val="tx1"/>
                </a:solidFill>
              </a:rPr>
              <a:t>реву до изба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nl-NL" sz="2000" b="1" dirty="0" smtClean="0">
                <a:solidFill>
                  <a:schemeClr val="tx1"/>
                </a:solidFill>
              </a:rPr>
              <a:t>ивања. </a:t>
            </a:r>
            <a:r>
              <a:rPr lang="en-US" sz="2000" b="1" dirty="0" err="1" smtClean="0">
                <a:solidFill>
                  <a:schemeClr val="tx1"/>
                </a:solidFill>
              </a:rPr>
              <a:t>Све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ове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радње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контролише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нервни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систем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бројни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хормони</a:t>
            </a:r>
            <a:r>
              <a:rPr lang="en-US" sz="2000" b="1" dirty="0" smtClean="0">
                <a:solidFill>
                  <a:schemeClr val="tx1"/>
                </a:solidFill>
              </a:rPr>
              <a:t> и </a:t>
            </a:r>
            <a:r>
              <a:rPr lang="en-US" sz="2000" b="1" dirty="0" err="1" smtClean="0">
                <a:solidFill>
                  <a:schemeClr val="tx1"/>
                </a:solidFill>
              </a:rPr>
              <a:t>локалне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регулаторне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супстан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en-US" sz="2000" b="1" dirty="0" smtClean="0">
                <a:solidFill>
                  <a:schemeClr val="tx1"/>
                </a:solidFill>
              </a:rPr>
              <a:t>е. </a:t>
            </a:r>
            <a:endParaRPr lang="sr-Latn-CS" sz="2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i="1" dirty="0" err="1" smtClean="0">
                <a:solidFill>
                  <a:schemeClr val="tx1"/>
                </a:solidFill>
              </a:rPr>
              <a:t>Хемијско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b="1" dirty="0" smtClean="0">
                <a:solidFill>
                  <a:schemeClr val="tx1"/>
                </a:solidFill>
              </a:rPr>
              <a:t>	</a:t>
            </a:r>
            <a:r>
              <a:rPr lang="en-US" sz="2000" b="1" dirty="0" err="1" smtClean="0">
                <a:solidFill>
                  <a:schemeClr val="tx1"/>
                </a:solidFill>
              </a:rPr>
              <a:t>Започиње</a:t>
            </a:r>
            <a:r>
              <a:rPr lang="en-US" sz="2000" b="1" dirty="0" smtClean="0">
                <a:solidFill>
                  <a:schemeClr val="tx1"/>
                </a:solidFill>
              </a:rPr>
              <a:t> у </a:t>
            </a:r>
            <a:r>
              <a:rPr lang="en-US" sz="2000" b="1" dirty="0" err="1" smtClean="0">
                <a:solidFill>
                  <a:schemeClr val="tx1"/>
                </a:solidFill>
              </a:rPr>
              <a:t>усној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дупљи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лучењем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птијалина</a:t>
            </a:r>
            <a:r>
              <a:rPr lang="en-US" sz="2000" b="1" dirty="0" smtClean="0">
                <a:solidFill>
                  <a:schemeClr val="tx1"/>
                </a:solidFill>
              </a:rPr>
              <a:t>, </a:t>
            </a:r>
            <a:r>
              <a:rPr lang="en-US" sz="2000" b="1" dirty="0" err="1" smtClean="0">
                <a:solidFill>
                  <a:schemeClr val="tx1"/>
                </a:solidFill>
              </a:rPr>
              <a:t>након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тога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бројних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ензима</a:t>
            </a:r>
            <a:r>
              <a:rPr lang="en-US" sz="2000" b="1" dirty="0" smtClean="0">
                <a:solidFill>
                  <a:schemeClr val="tx1"/>
                </a:solidFill>
              </a:rPr>
              <a:t> у </a:t>
            </a:r>
            <a:r>
              <a:rPr lang="en-US" sz="2000" b="1" dirty="0" err="1" smtClean="0">
                <a:solidFill>
                  <a:schemeClr val="tx1"/>
                </a:solidFill>
              </a:rPr>
              <a:t>желу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en-US" sz="2000" b="1" dirty="0" smtClean="0">
                <a:solidFill>
                  <a:schemeClr val="tx1"/>
                </a:solidFill>
              </a:rPr>
              <a:t>у, </a:t>
            </a:r>
            <a:r>
              <a:rPr lang="en-US" sz="2000" b="1" dirty="0" err="1" smtClean="0">
                <a:solidFill>
                  <a:schemeClr val="tx1"/>
                </a:solidFill>
              </a:rPr>
              <a:t>танком</a:t>
            </a:r>
            <a:r>
              <a:rPr lang="en-US" sz="2000" b="1" dirty="0" smtClean="0">
                <a:solidFill>
                  <a:schemeClr val="tx1"/>
                </a:solidFill>
              </a:rPr>
              <a:t> и </a:t>
            </a:r>
            <a:r>
              <a:rPr lang="en-US" sz="2000" b="1" dirty="0" err="1" smtClean="0">
                <a:solidFill>
                  <a:schemeClr val="tx1"/>
                </a:solidFill>
              </a:rPr>
              <a:t>дебелом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en-US" sz="2000" b="1" dirty="0" err="1" smtClean="0">
                <a:solidFill>
                  <a:schemeClr val="tx1"/>
                </a:solidFill>
              </a:rPr>
              <a:t>реву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en-US" sz="2000" b="1" dirty="0" err="1" smtClean="0">
                <a:solidFill>
                  <a:schemeClr val="tx1"/>
                </a:solidFill>
              </a:rPr>
              <a:t>Коначан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продукт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хемијског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варења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су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основне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супстан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en-US" sz="2000" b="1" dirty="0" smtClean="0">
                <a:solidFill>
                  <a:schemeClr val="tx1"/>
                </a:solidFill>
              </a:rPr>
              <a:t>е </a:t>
            </a:r>
            <a:r>
              <a:rPr lang="en-US" sz="2000" b="1" dirty="0" err="1" smtClean="0">
                <a:solidFill>
                  <a:schemeClr val="tx1"/>
                </a:solidFill>
              </a:rPr>
              <a:t>које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се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могу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апсорбовати</a:t>
            </a:r>
            <a:r>
              <a:rPr lang="en-US" sz="2000" b="1" dirty="0" smtClean="0">
                <a:solidFill>
                  <a:schemeClr val="tx1"/>
                </a:solidFill>
              </a:rPr>
              <a:t> и </a:t>
            </a:r>
            <a:r>
              <a:rPr lang="en-US" sz="2000" b="1" dirty="0" err="1" smtClean="0">
                <a:solidFill>
                  <a:schemeClr val="tx1"/>
                </a:solidFill>
              </a:rPr>
              <a:t>искористити</a:t>
            </a:r>
            <a:r>
              <a:rPr lang="en-US" sz="2000" b="1" dirty="0" smtClean="0">
                <a:solidFill>
                  <a:schemeClr val="tx1"/>
                </a:solidFill>
              </a:rPr>
              <a:t> у </a:t>
            </a:r>
            <a:r>
              <a:rPr lang="en-US" sz="2000" b="1" dirty="0" err="1" smtClean="0">
                <a:solidFill>
                  <a:schemeClr val="tx1"/>
                </a:solidFill>
              </a:rPr>
              <a:t>организму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en-US" sz="2000" b="1" dirty="0" err="1" smtClean="0">
                <a:solidFill>
                  <a:schemeClr val="tx1"/>
                </a:solidFill>
              </a:rPr>
              <a:t>Суштина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је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про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en-US" sz="2000" b="1" dirty="0" err="1" smtClean="0">
                <a:solidFill>
                  <a:schemeClr val="tx1"/>
                </a:solidFill>
              </a:rPr>
              <a:t>ес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хидролитичког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уситњавања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хране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  <a:r>
              <a:rPr lang="en-US" sz="2000" b="1" dirty="0" err="1" smtClean="0">
                <a:solidFill>
                  <a:schemeClr val="tx1"/>
                </a:solidFill>
              </a:rPr>
              <a:t>Учествује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нервни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систем</a:t>
            </a:r>
            <a:r>
              <a:rPr lang="en-US" sz="2000" b="1" dirty="0" smtClean="0">
                <a:solidFill>
                  <a:schemeClr val="tx1"/>
                </a:solidFill>
              </a:rPr>
              <a:t> и </a:t>
            </a:r>
            <a:r>
              <a:rPr lang="en-US" sz="2000" b="1" dirty="0" err="1" smtClean="0">
                <a:solidFill>
                  <a:schemeClr val="tx1"/>
                </a:solidFill>
              </a:rPr>
              <a:t>хуморални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регулаторни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механизми</a:t>
            </a:r>
            <a:r>
              <a:rPr lang="en-US" sz="2000" b="1" dirty="0" smtClean="0">
                <a:solidFill>
                  <a:schemeClr val="tx1"/>
                </a:solidFill>
              </a:rPr>
              <a:t>.                    </a:t>
            </a:r>
            <a:r>
              <a:rPr lang="en-US" sz="2000" b="1" dirty="0" err="1" smtClean="0">
                <a:solidFill>
                  <a:schemeClr val="tx1"/>
                </a:solidFill>
              </a:rPr>
              <a:t>Ово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варење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је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спе</a:t>
            </a:r>
            <a:r>
              <a:rPr lang="sr-Cyrl-CS" sz="2000" b="1" dirty="0" smtClean="0">
                <a:solidFill>
                  <a:schemeClr val="tx1"/>
                </a:solidFill>
              </a:rPr>
              <a:t>ц</a:t>
            </a:r>
            <a:r>
              <a:rPr lang="en-US" sz="2000" b="1" dirty="0" err="1" smtClean="0">
                <a:solidFill>
                  <a:schemeClr val="tx1"/>
                </a:solidFill>
              </a:rPr>
              <a:t>ифична</a:t>
            </a:r>
            <a:r>
              <a:rPr lang="en-US" sz="2000" b="1" dirty="0" smtClean="0">
                <a:solidFill>
                  <a:schemeClr val="tx1"/>
                </a:solidFill>
              </a:rPr>
              <a:t> у </a:t>
            </a:r>
            <a:r>
              <a:rPr lang="en-US" sz="2000" b="1" dirty="0" err="1" smtClean="0">
                <a:solidFill>
                  <a:schemeClr val="tx1"/>
                </a:solidFill>
              </a:rPr>
              <a:t>односу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на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хранљиву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материју</a:t>
            </a:r>
            <a:r>
              <a:rPr lang="en-US" sz="2000" b="1" dirty="0" smtClean="0">
                <a:solidFill>
                  <a:schemeClr val="tx1"/>
                </a:solidFill>
              </a:rPr>
              <a:t>. </a:t>
            </a:r>
          </a:p>
          <a:p>
            <a:pPr marL="190500" indent="-190500" algn="just">
              <a:lnSpc>
                <a:spcPct val="80000"/>
              </a:lnSpc>
            </a:pPr>
            <a:endParaRPr lang="sr-Latn-C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dirty="0" smtClean="0">
              <a:solidFill>
                <a:schemeClr val="tx1"/>
              </a:solidFill>
            </a:endParaRPr>
          </a:p>
          <a:p>
            <a:pPr marL="190500" indent="-190500">
              <a:lnSpc>
                <a:spcPct val="80000"/>
              </a:lnSpc>
            </a:pPr>
            <a:r>
              <a:rPr lang="en-US" sz="2000" b="1" dirty="0" smtClean="0">
                <a:solidFill>
                  <a:schemeClr val="tx1"/>
                </a:solidFill>
              </a:rPr>
              <a:t>У </a:t>
            </a:r>
            <a:r>
              <a:rPr lang="en-US" sz="2000" b="1" dirty="0" err="1" smtClean="0">
                <a:solidFill>
                  <a:schemeClr val="tx1"/>
                </a:solidFill>
              </a:rPr>
              <a:t>организму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обе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врсте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варења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се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одвијају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b="1" dirty="0" err="1" smtClean="0">
                <a:solidFill>
                  <a:schemeClr val="tx1"/>
                </a:solidFill>
              </a:rPr>
              <a:t>истовремено</a:t>
            </a:r>
            <a:r>
              <a:rPr lang="en-US" sz="2000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0" y="0"/>
            <a:ext cx="57610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NL" sz="3200" b="1" dirty="0">
                <a:latin typeface="Verdana" pitchFamily="34" charset="0"/>
              </a:rPr>
              <a:t>ВАРЕЊЕ</a:t>
            </a:r>
            <a:endParaRPr lang="en-US" sz="66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517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2492375"/>
            <a:ext cx="9144000" cy="2232025"/>
          </a:xfrm>
        </p:spPr>
        <p:txBody>
          <a:bodyPr/>
          <a:lstStyle/>
          <a:p>
            <a:pPr marL="190500" indent="-190500" algn="just">
              <a:lnSpc>
                <a:spcPct val="80000"/>
              </a:lnSpc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en-US" sz="2800" b="1" dirty="0" err="1" smtClean="0">
                <a:solidFill>
                  <a:schemeClr val="tx1"/>
                </a:solidFill>
              </a:rPr>
              <a:t>је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про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err="1" smtClean="0">
                <a:solidFill>
                  <a:schemeClr val="tx1"/>
                </a:solidFill>
              </a:rPr>
              <a:t>ес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преузимања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коначних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производа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варења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хранљивих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материја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од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стране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ћелија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слузни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smtClean="0">
                <a:solidFill>
                  <a:schemeClr val="tx1"/>
                </a:solidFill>
              </a:rPr>
              <a:t>е </a:t>
            </a:r>
            <a:r>
              <a:rPr lang="en-US" sz="2800" b="1" dirty="0" err="1" smtClean="0">
                <a:solidFill>
                  <a:schemeClr val="tx1"/>
                </a:solidFill>
              </a:rPr>
              <a:t>танког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err="1" smtClean="0">
                <a:solidFill>
                  <a:schemeClr val="tx1"/>
                </a:solidFill>
              </a:rPr>
              <a:t>рева</a:t>
            </a:r>
            <a:r>
              <a:rPr lang="en-US" sz="2800" b="1" dirty="0" smtClean="0">
                <a:solidFill>
                  <a:schemeClr val="tx1"/>
                </a:solidFill>
              </a:rPr>
              <a:t>. </a:t>
            </a:r>
            <a:r>
              <a:rPr lang="en-US" sz="2800" b="1" dirty="0" err="1" smtClean="0">
                <a:solidFill>
                  <a:schemeClr val="tx1"/>
                </a:solidFill>
              </a:rPr>
              <a:t>Изузетак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су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вода</a:t>
            </a:r>
            <a:r>
              <a:rPr lang="en-US" sz="2800" b="1" dirty="0" smtClean="0">
                <a:solidFill>
                  <a:schemeClr val="tx1"/>
                </a:solidFill>
              </a:rPr>
              <a:t> и </a:t>
            </a:r>
            <a:r>
              <a:rPr lang="en-US" sz="2800" b="1" dirty="0" err="1" smtClean="0">
                <a:solidFill>
                  <a:schemeClr val="tx1"/>
                </a:solidFill>
              </a:rPr>
              <a:t>електролити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који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се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највећим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делом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апсорбују</a:t>
            </a:r>
            <a:r>
              <a:rPr lang="en-US" sz="2800" b="1" dirty="0" smtClean="0">
                <a:solidFill>
                  <a:schemeClr val="tx1"/>
                </a:solidFill>
              </a:rPr>
              <a:t> у </a:t>
            </a:r>
            <a:r>
              <a:rPr lang="en-US" sz="2800" b="1" dirty="0" err="1" smtClean="0">
                <a:solidFill>
                  <a:schemeClr val="tx1"/>
                </a:solidFill>
              </a:rPr>
              <a:t>дебелом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err="1" smtClean="0">
                <a:solidFill>
                  <a:schemeClr val="tx1"/>
                </a:solidFill>
              </a:rPr>
              <a:t>реву</a:t>
            </a:r>
            <a:r>
              <a:rPr lang="en-US" sz="2800" b="1" dirty="0" smtClean="0">
                <a:solidFill>
                  <a:schemeClr val="tx1"/>
                </a:solidFill>
              </a:rPr>
              <a:t>!</a:t>
            </a: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0" y="0"/>
            <a:ext cx="576103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>
                <a:latin typeface="Verdana" pitchFamily="34" charset="0"/>
              </a:rPr>
              <a:t>АПСОРП</a:t>
            </a:r>
            <a:r>
              <a:rPr lang="sr-Cyrl-CS" sz="3200" b="1" dirty="0">
                <a:latin typeface="Verdana" pitchFamily="34" charset="0"/>
              </a:rPr>
              <a:t>Ц</a:t>
            </a:r>
            <a:r>
              <a:rPr lang="en-US" sz="3200" b="1" dirty="0">
                <a:latin typeface="Verdana" pitchFamily="34" charset="0"/>
              </a:rPr>
              <a:t>ИЈA</a:t>
            </a:r>
          </a:p>
        </p:txBody>
      </p:sp>
    </p:spTree>
    <p:extLst>
      <p:ext uri="{BB962C8B-B14F-4D97-AF65-F5344CB8AC3E}">
        <p14:creationId xmlns:p14="http://schemas.microsoft.com/office/powerpoint/2010/main" xmlns="" val="402187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990600"/>
            <a:ext cx="9144000" cy="5390728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  <a:buFontTx/>
              <a:buChar char="•"/>
            </a:pPr>
            <a:r>
              <a:rPr lang="en-US" sz="2400" b="1" dirty="0" err="1" smtClean="0">
                <a:solidFill>
                  <a:schemeClr val="tx1"/>
                </a:solidFill>
              </a:rPr>
              <a:t>су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хранљиве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материје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органског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порекла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најзаступљеније</a:t>
            </a:r>
            <a:r>
              <a:rPr lang="en-US" sz="2400" b="1" dirty="0" smtClean="0">
                <a:solidFill>
                  <a:schemeClr val="tx1"/>
                </a:solidFill>
              </a:rPr>
              <a:t> у </a:t>
            </a:r>
            <a:r>
              <a:rPr lang="en-US" sz="2400" b="1" dirty="0" err="1" smtClean="0">
                <a:solidFill>
                  <a:schemeClr val="tx1"/>
                </a:solidFill>
              </a:rPr>
              <a:t>природи</a:t>
            </a:r>
            <a:r>
              <a:rPr lang="en-US" sz="2400" b="1" dirty="0" smtClean="0">
                <a:solidFill>
                  <a:schemeClr val="tx1"/>
                </a:solidFill>
              </a:rPr>
              <a:t>,  </a:t>
            </a:r>
            <a:endParaRPr lang="sr-Cyrl-CS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FontTx/>
              <a:buChar char="•"/>
            </a:pPr>
            <a:r>
              <a:rPr lang="en-US" sz="2400" b="1" dirty="0" smtClean="0">
                <a:solidFill>
                  <a:schemeClr val="tx1"/>
                </a:solidFill>
              </a:rPr>
              <a:t>у </a:t>
            </a:r>
            <a:r>
              <a:rPr lang="en-US" sz="2400" b="1" dirty="0" err="1" smtClean="0">
                <a:solidFill>
                  <a:schemeClr val="tx1"/>
                </a:solidFill>
              </a:rPr>
              <a:t>основи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су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главни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извор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енергије</a:t>
            </a:r>
            <a:r>
              <a:rPr lang="en-US" sz="2400" b="1" dirty="0" smtClean="0">
                <a:solidFill>
                  <a:schemeClr val="tx1"/>
                </a:solidFill>
              </a:rPr>
              <a:t> и </a:t>
            </a:r>
            <a:endParaRPr lang="sr-Cyrl-CS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FontTx/>
              <a:buChar char="•"/>
            </a:pPr>
            <a:r>
              <a:rPr lang="en-US" sz="2400" b="1" dirty="0" err="1" smtClean="0">
                <a:solidFill>
                  <a:schemeClr val="tx1"/>
                </a:solidFill>
              </a:rPr>
              <a:t>неопходни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су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за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одвијање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неких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метаболичких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про</a:t>
            </a:r>
            <a:r>
              <a:rPr lang="sr-Cyrl-CS" sz="2400" b="1" dirty="0" smtClean="0">
                <a:solidFill>
                  <a:schemeClr val="tx1"/>
                </a:solidFill>
              </a:rPr>
              <a:t>ц</a:t>
            </a:r>
            <a:r>
              <a:rPr lang="en-US" sz="2400" b="1" dirty="0" err="1" smtClean="0">
                <a:solidFill>
                  <a:schemeClr val="tx1"/>
                </a:solidFill>
              </a:rPr>
              <a:t>еса</a:t>
            </a:r>
            <a:r>
              <a:rPr lang="en-US" sz="2400" b="1" dirty="0" smtClean="0">
                <a:solidFill>
                  <a:schemeClr val="tx1"/>
                </a:solidFill>
              </a:rPr>
              <a:t>.</a:t>
            </a:r>
            <a:endParaRPr lang="sr-Latn-CS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en-US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dirty="0" smtClean="0">
                <a:solidFill>
                  <a:schemeClr val="tx1"/>
                </a:solidFill>
              </a:rPr>
              <a:t>	</a:t>
            </a:r>
            <a:r>
              <a:rPr lang="en-US" sz="2400" b="1" dirty="0" smtClean="0">
                <a:solidFill>
                  <a:schemeClr val="tx1"/>
                </a:solidFill>
              </a:rPr>
              <a:t>У </a:t>
            </a:r>
            <a:r>
              <a:rPr lang="en-US" sz="2400" b="1" dirty="0" err="1" smtClean="0">
                <a:solidFill>
                  <a:schemeClr val="tx1"/>
                </a:solidFill>
              </a:rPr>
              <a:t>исхрани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сиромашних</a:t>
            </a:r>
            <a:r>
              <a:rPr lang="en-US" sz="2400" b="1" dirty="0" smtClean="0">
                <a:solidFill>
                  <a:schemeClr val="tx1"/>
                </a:solidFill>
              </a:rPr>
              <a:t> и </a:t>
            </a:r>
            <a:r>
              <a:rPr lang="en-US" sz="2400" b="1" dirty="0" err="1" smtClean="0">
                <a:solidFill>
                  <a:schemeClr val="tx1"/>
                </a:solidFill>
              </a:rPr>
              <a:t>неразвијених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sr-Cyrl-CS" sz="2400" b="1" dirty="0" smtClean="0">
                <a:solidFill>
                  <a:schemeClr val="tx1"/>
                </a:solidFill>
              </a:rPr>
              <a:t>земаља </a:t>
            </a:r>
            <a:r>
              <a:rPr lang="en-US" sz="2400" b="1" dirty="0" err="1" smtClean="0">
                <a:solidFill>
                  <a:schemeClr val="tx1"/>
                </a:solidFill>
              </a:rPr>
              <a:t>учествују</a:t>
            </a:r>
            <a:r>
              <a:rPr lang="en-US" sz="2400" b="1" dirty="0" smtClean="0">
                <a:solidFill>
                  <a:schemeClr val="tx1"/>
                </a:solidFill>
              </a:rPr>
              <a:t> и </a:t>
            </a:r>
            <a:r>
              <a:rPr lang="en-US" sz="2400" b="1" dirty="0" err="1" smtClean="0">
                <a:solidFill>
                  <a:schemeClr val="tx1"/>
                </a:solidFill>
              </a:rPr>
              <a:t>до</a:t>
            </a:r>
            <a:r>
              <a:rPr lang="en-US" sz="2400" b="1" dirty="0" smtClean="0">
                <a:solidFill>
                  <a:schemeClr val="tx1"/>
                </a:solidFill>
              </a:rPr>
              <a:t> 85% </a:t>
            </a:r>
            <a:r>
              <a:rPr lang="en-US" sz="2400" b="1" dirty="0" err="1" smtClean="0">
                <a:solidFill>
                  <a:schemeClr val="tx1"/>
                </a:solidFill>
              </a:rPr>
              <a:t>енергетског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уноса</a:t>
            </a:r>
            <a:r>
              <a:rPr lang="en-US" sz="2400" b="1" dirty="0" smtClean="0">
                <a:solidFill>
                  <a:schemeClr val="tx1"/>
                </a:solidFill>
              </a:rPr>
              <a:t>, </a:t>
            </a:r>
            <a:r>
              <a:rPr lang="en-US" sz="2400" b="1" dirty="0" err="1" smtClean="0">
                <a:solidFill>
                  <a:schemeClr val="tx1"/>
                </a:solidFill>
              </a:rPr>
              <a:t>за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разлику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од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богатих</a:t>
            </a:r>
            <a:r>
              <a:rPr lang="en-US" sz="2400" b="1" dirty="0" smtClean="0">
                <a:solidFill>
                  <a:schemeClr val="tx1"/>
                </a:solidFill>
              </a:rPr>
              <a:t> и </a:t>
            </a:r>
            <a:r>
              <a:rPr lang="en-US" sz="2400" b="1" dirty="0" err="1" smtClean="0">
                <a:solidFill>
                  <a:schemeClr val="tx1"/>
                </a:solidFill>
              </a:rPr>
              <a:t>развијених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код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којих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је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енергетски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унос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oкo</a:t>
            </a:r>
            <a:r>
              <a:rPr lang="en-US" sz="2400" b="1" dirty="0" smtClean="0">
                <a:solidFill>
                  <a:schemeClr val="tx1"/>
                </a:solidFill>
              </a:rPr>
              <a:t> 40%.</a:t>
            </a:r>
            <a:r>
              <a:rPr lang="sr-Latn-CS" sz="2400" b="1" dirty="0" smtClean="0">
                <a:solidFill>
                  <a:schemeClr val="tx1"/>
                </a:solidFill>
              </a:rPr>
              <a:t>  </a:t>
            </a:r>
            <a:endParaRPr lang="en-US" sz="2400" b="1" dirty="0" smtClean="0">
              <a:solidFill>
                <a:schemeClr val="tx1"/>
              </a:solidFill>
            </a:endParaRP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838200" y="0"/>
            <a:ext cx="799306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>
                <a:latin typeface="Verdana" pitchFamily="34" charset="0"/>
              </a:rPr>
              <a:t>УГЉЕНИ ХИДРАТИ</a:t>
            </a:r>
            <a:r>
              <a:rPr lang="sr-Latn-CS" sz="3200" b="1" dirty="0">
                <a:latin typeface="Verdana" pitchFamily="34" charset="0"/>
              </a:rPr>
              <a:t>-дефини</a:t>
            </a:r>
            <a:r>
              <a:rPr lang="sr-Cyrl-CS" sz="3200" b="1" dirty="0">
                <a:latin typeface="Verdana" pitchFamily="34" charset="0"/>
              </a:rPr>
              <a:t>ц</a:t>
            </a:r>
            <a:r>
              <a:rPr lang="sr-Latn-CS" sz="3200" b="1" dirty="0">
                <a:latin typeface="Verdana" pitchFamily="34" charset="0"/>
              </a:rPr>
              <a:t>ија</a:t>
            </a:r>
            <a:r>
              <a:rPr lang="en-US" sz="3200" dirty="0">
                <a:latin typeface="Verdan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567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762000"/>
            <a:ext cx="9144000" cy="6095999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sz="1800" b="1" dirty="0" smtClean="0">
                <a:solidFill>
                  <a:schemeClr val="tx1"/>
                </a:solidFill>
              </a:rPr>
              <a:t>	</a:t>
            </a:r>
            <a:r>
              <a:rPr lang="en-US" sz="2400" b="1" dirty="0" smtClean="0">
                <a:solidFill>
                  <a:schemeClr val="tx1"/>
                </a:solidFill>
              </a:rPr>
              <a:t>У </a:t>
            </a:r>
            <a:r>
              <a:rPr lang="en-US" sz="2400" b="1" dirty="0" err="1" smtClean="0">
                <a:solidFill>
                  <a:schemeClr val="tx1"/>
                </a:solidFill>
              </a:rPr>
              <a:t>исхрани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људи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угљени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хидрати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деле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се</a:t>
            </a:r>
            <a:r>
              <a:rPr lang="en-US" sz="2400" b="1" dirty="0" smtClean="0">
                <a:solidFill>
                  <a:schemeClr val="tx1"/>
                </a:solidFill>
              </a:rPr>
              <a:t> у </a:t>
            </a:r>
            <a:r>
              <a:rPr lang="en-US" sz="2400" b="1" dirty="0" err="1" smtClean="0">
                <a:solidFill>
                  <a:schemeClr val="tx1"/>
                </a:solidFill>
              </a:rPr>
              <a:t>неколико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група</a:t>
            </a:r>
            <a:r>
              <a:rPr lang="en-US" sz="2400" b="1" dirty="0" smtClean="0">
                <a:solidFill>
                  <a:schemeClr val="tx1"/>
                </a:solidFill>
              </a:rPr>
              <a:t> (</a:t>
            </a:r>
            <a:r>
              <a:rPr lang="en-US" sz="2400" b="1" i="1" dirty="0" err="1" smtClean="0">
                <a:solidFill>
                  <a:schemeClr val="tx1"/>
                </a:solidFill>
              </a:rPr>
              <a:t>налазимо</a:t>
            </a:r>
            <a:r>
              <a:rPr lang="en-US" sz="2400" b="1" i="1" dirty="0" smtClean="0">
                <a:solidFill>
                  <a:schemeClr val="tx1"/>
                </a:solidFill>
              </a:rPr>
              <a:t> </a:t>
            </a:r>
            <a:r>
              <a:rPr lang="en-US" sz="2400" b="1" i="1" dirty="0" err="1" smtClean="0">
                <a:solidFill>
                  <a:schemeClr val="tx1"/>
                </a:solidFill>
              </a:rPr>
              <a:t>их</a:t>
            </a:r>
            <a:r>
              <a:rPr lang="en-US" sz="2400" b="1" i="1" dirty="0" smtClean="0">
                <a:solidFill>
                  <a:schemeClr val="tx1"/>
                </a:solidFill>
              </a:rPr>
              <a:t> у </a:t>
            </a:r>
            <a:r>
              <a:rPr lang="en-US" sz="2400" b="1" i="1" dirty="0" err="1" smtClean="0">
                <a:solidFill>
                  <a:schemeClr val="tx1"/>
                </a:solidFill>
              </a:rPr>
              <a:t>прородним</a:t>
            </a:r>
            <a:r>
              <a:rPr lang="en-US" sz="2400" b="1" i="1" dirty="0" smtClean="0">
                <a:solidFill>
                  <a:schemeClr val="tx1"/>
                </a:solidFill>
              </a:rPr>
              <a:t> </a:t>
            </a:r>
            <a:r>
              <a:rPr lang="en-US" sz="2400" b="1" i="1" dirty="0" err="1" smtClean="0">
                <a:solidFill>
                  <a:schemeClr val="tx1"/>
                </a:solidFill>
              </a:rPr>
              <a:t>изворима</a:t>
            </a:r>
            <a:r>
              <a:rPr lang="en-US" sz="2400" b="1" i="1" dirty="0" smtClean="0">
                <a:solidFill>
                  <a:schemeClr val="tx1"/>
                </a:solidFill>
              </a:rPr>
              <a:t> </a:t>
            </a:r>
            <a:r>
              <a:rPr lang="en-US" sz="2400" b="1" i="1" dirty="0" err="1" smtClean="0">
                <a:solidFill>
                  <a:schemeClr val="tx1"/>
                </a:solidFill>
              </a:rPr>
              <a:t>или</a:t>
            </a:r>
            <a:r>
              <a:rPr lang="en-US" sz="2400" b="1" i="1" dirty="0" smtClean="0">
                <a:solidFill>
                  <a:schemeClr val="tx1"/>
                </a:solidFill>
              </a:rPr>
              <a:t> </a:t>
            </a:r>
            <a:r>
              <a:rPr lang="en-US" sz="2400" b="1" i="1" dirty="0" err="1" smtClean="0">
                <a:solidFill>
                  <a:schemeClr val="tx1"/>
                </a:solidFill>
              </a:rPr>
              <a:t>настају</a:t>
            </a:r>
            <a:r>
              <a:rPr lang="en-US" sz="2400" b="1" i="1" dirty="0" smtClean="0">
                <a:solidFill>
                  <a:schemeClr val="tx1"/>
                </a:solidFill>
              </a:rPr>
              <a:t> </a:t>
            </a:r>
            <a:r>
              <a:rPr lang="en-US" sz="2400" b="1" i="1" dirty="0" err="1" smtClean="0">
                <a:solidFill>
                  <a:schemeClr val="tx1"/>
                </a:solidFill>
              </a:rPr>
              <a:t>током</a:t>
            </a:r>
            <a:r>
              <a:rPr lang="en-US" sz="2400" b="1" i="1" dirty="0" smtClean="0">
                <a:solidFill>
                  <a:schemeClr val="tx1"/>
                </a:solidFill>
              </a:rPr>
              <a:t> </a:t>
            </a:r>
            <a:r>
              <a:rPr lang="en-US" sz="2400" b="1" i="1" dirty="0" err="1" smtClean="0">
                <a:solidFill>
                  <a:schemeClr val="tx1"/>
                </a:solidFill>
              </a:rPr>
              <a:t>технолошке</a:t>
            </a:r>
            <a:r>
              <a:rPr lang="en-US" sz="2400" b="1" i="1" dirty="0" smtClean="0">
                <a:solidFill>
                  <a:schemeClr val="tx1"/>
                </a:solidFill>
              </a:rPr>
              <a:t> </a:t>
            </a:r>
            <a:r>
              <a:rPr lang="en-US" sz="2400" b="1" i="1" dirty="0" err="1" smtClean="0">
                <a:solidFill>
                  <a:schemeClr val="tx1"/>
                </a:solidFill>
              </a:rPr>
              <a:t>прераде</a:t>
            </a:r>
            <a:r>
              <a:rPr lang="en-US" sz="2400" b="1" i="1" dirty="0" smtClean="0">
                <a:solidFill>
                  <a:schemeClr val="tx1"/>
                </a:solidFill>
              </a:rPr>
              <a:t> </a:t>
            </a:r>
            <a:r>
              <a:rPr lang="en-US" sz="2400" b="1" i="1" dirty="0" err="1" smtClean="0">
                <a:solidFill>
                  <a:schemeClr val="tx1"/>
                </a:solidFill>
              </a:rPr>
              <a:t>намирни</a:t>
            </a:r>
            <a:r>
              <a:rPr lang="sr-Cyrl-CS" sz="2400" b="1" i="1" dirty="0" smtClean="0">
                <a:solidFill>
                  <a:schemeClr val="tx1"/>
                </a:solidFill>
              </a:rPr>
              <a:t>це</a:t>
            </a:r>
            <a:r>
              <a:rPr lang="en-US" sz="2400" b="1" dirty="0" smtClean="0">
                <a:solidFill>
                  <a:schemeClr val="tx1"/>
                </a:solidFill>
              </a:rPr>
              <a:t>)</a:t>
            </a:r>
            <a:endParaRPr lang="en-US" sz="24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4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400" b="1" i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en-US" b="1" i="1" dirty="0" smtClean="0">
                <a:solidFill>
                  <a:schemeClr val="tx1"/>
                </a:solidFill>
              </a:rPr>
              <a:t>1. </a:t>
            </a:r>
            <a:r>
              <a:rPr lang="en-US" b="1" i="1" dirty="0" err="1" smtClean="0">
                <a:solidFill>
                  <a:schemeClr val="tx1"/>
                </a:solidFill>
              </a:rPr>
              <a:t>Моносахариди</a:t>
            </a:r>
            <a:endParaRPr lang="en-US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en-US" b="1" dirty="0" smtClean="0">
                <a:solidFill>
                  <a:schemeClr val="tx1"/>
                </a:solidFill>
              </a:rPr>
              <a:t> </a:t>
            </a:r>
            <a:endParaRPr lang="sr-Latn-CS" b="1" i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en-US" b="1" i="1" dirty="0" smtClean="0">
                <a:solidFill>
                  <a:schemeClr val="tx1"/>
                </a:solidFill>
              </a:rPr>
              <a:t>2. </a:t>
            </a:r>
            <a:r>
              <a:rPr lang="en-US" b="1" i="1" dirty="0" err="1" smtClean="0">
                <a:solidFill>
                  <a:schemeClr val="tx1"/>
                </a:solidFill>
              </a:rPr>
              <a:t>Дисахариди</a:t>
            </a:r>
            <a:endParaRPr lang="en-US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endParaRPr lang="sr-Latn-CS" b="1" i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en-US" b="1" i="1" dirty="0" smtClean="0">
                <a:solidFill>
                  <a:schemeClr val="tx1"/>
                </a:solidFill>
              </a:rPr>
              <a:t>3. </a:t>
            </a:r>
            <a:r>
              <a:rPr lang="en-US" b="1" i="1" dirty="0" err="1" smtClean="0">
                <a:solidFill>
                  <a:schemeClr val="tx1"/>
                </a:solidFill>
              </a:rPr>
              <a:t>Олигосахариди</a:t>
            </a:r>
            <a:endParaRPr lang="en-US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endParaRPr lang="sr-Latn-CS" b="1" i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en-US" b="1" i="1" dirty="0" smtClean="0">
                <a:solidFill>
                  <a:schemeClr val="tx1"/>
                </a:solidFill>
              </a:rPr>
              <a:t>4. </a:t>
            </a:r>
            <a:r>
              <a:rPr lang="en-US" b="1" i="1" dirty="0" err="1" smtClean="0">
                <a:solidFill>
                  <a:schemeClr val="tx1"/>
                </a:solidFill>
              </a:rPr>
              <a:t>Шећерни</a:t>
            </a:r>
            <a:r>
              <a:rPr lang="en-US" b="1" i="1" dirty="0" smtClean="0">
                <a:solidFill>
                  <a:schemeClr val="tx1"/>
                </a:solidFill>
              </a:rPr>
              <a:t> </a:t>
            </a:r>
            <a:r>
              <a:rPr lang="en-US" b="1" i="1" dirty="0" err="1" smtClean="0">
                <a:solidFill>
                  <a:schemeClr val="tx1"/>
                </a:solidFill>
              </a:rPr>
              <a:t>алкохол</a:t>
            </a:r>
            <a:endParaRPr lang="fr-FR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fr-FR" b="1" dirty="0" smtClean="0">
                <a:solidFill>
                  <a:schemeClr val="tx1"/>
                </a:solidFill>
              </a:rPr>
              <a:t> </a:t>
            </a:r>
            <a:endParaRPr lang="sr-Latn-CS" b="1" i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fr-FR" b="1" i="1" dirty="0" smtClean="0">
                <a:solidFill>
                  <a:schemeClr val="tx1"/>
                </a:solidFill>
              </a:rPr>
              <a:t>5. </a:t>
            </a:r>
            <a:r>
              <a:rPr lang="fr-FR" b="1" i="1" dirty="0" err="1" smtClean="0">
                <a:solidFill>
                  <a:schemeClr val="tx1"/>
                </a:solidFill>
              </a:rPr>
              <a:t>Полисахариди</a:t>
            </a:r>
            <a:endParaRPr lang="fr-FR" b="1" i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endParaRPr lang="sr-Latn-CS" b="1" i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fr-FR" b="1" i="1" dirty="0" smtClean="0">
                <a:solidFill>
                  <a:schemeClr val="tx1"/>
                </a:solidFill>
              </a:rPr>
              <a:t>6. </a:t>
            </a:r>
            <a:r>
              <a:rPr lang="fr-FR" b="1" i="1" dirty="0" err="1" smtClean="0">
                <a:solidFill>
                  <a:schemeClr val="tx1"/>
                </a:solidFill>
              </a:rPr>
              <a:t>Нескробни</a:t>
            </a:r>
            <a:r>
              <a:rPr lang="fr-FR" b="1" i="1" dirty="0" smtClean="0">
                <a:solidFill>
                  <a:schemeClr val="tx1"/>
                </a:solidFill>
              </a:rPr>
              <a:t> </a:t>
            </a:r>
            <a:r>
              <a:rPr lang="fr-FR" b="1" i="1" dirty="0" err="1" smtClean="0">
                <a:solidFill>
                  <a:schemeClr val="tx1"/>
                </a:solidFill>
              </a:rPr>
              <a:t>полисахариди</a:t>
            </a:r>
            <a:r>
              <a:rPr lang="fr-FR" b="1" i="1" dirty="0" smtClean="0">
                <a:solidFill>
                  <a:schemeClr val="tx1"/>
                </a:solidFill>
              </a:rPr>
              <a:t> </a:t>
            </a:r>
            <a:r>
              <a:rPr lang="fr-FR" b="1" i="1" dirty="0" err="1" smtClean="0">
                <a:solidFill>
                  <a:schemeClr val="tx1"/>
                </a:solidFill>
              </a:rPr>
              <a:t>или</a:t>
            </a:r>
            <a:r>
              <a:rPr lang="fr-FR" b="1" i="1" dirty="0" smtClean="0">
                <a:solidFill>
                  <a:schemeClr val="tx1"/>
                </a:solidFill>
              </a:rPr>
              <a:t> </a:t>
            </a:r>
            <a:r>
              <a:rPr lang="fr-FR" b="1" i="1" dirty="0" err="1" smtClean="0">
                <a:solidFill>
                  <a:schemeClr val="tx1"/>
                </a:solidFill>
              </a:rPr>
              <a:t>дијетна</a:t>
            </a:r>
            <a:r>
              <a:rPr lang="fr-FR" b="1" i="1" dirty="0" smtClean="0">
                <a:solidFill>
                  <a:schemeClr val="tx1"/>
                </a:solidFill>
              </a:rPr>
              <a:t> </a:t>
            </a:r>
            <a:r>
              <a:rPr lang="fr-FR" b="1" i="1" dirty="0" err="1" smtClean="0">
                <a:solidFill>
                  <a:schemeClr val="tx1"/>
                </a:solidFill>
              </a:rPr>
              <a:t>биљна</a:t>
            </a:r>
            <a:r>
              <a:rPr lang="fr-FR" b="1" i="1" dirty="0" smtClean="0">
                <a:solidFill>
                  <a:schemeClr val="tx1"/>
                </a:solidFill>
              </a:rPr>
              <a:t> </a:t>
            </a:r>
            <a:r>
              <a:rPr lang="fr-FR" b="1" i="1" dirty="0" err="1" smtClean="0">
                <a:solidFill>
                  <a:schemeClr val="tx1"/>
                </a:solidFill>
              </a:rPr>
              <a:t>влакна</a:t>
            </a:r>
            <a:endParaRPr lang="fr-FR" b="1" dirty="0" smtClean="0">
              <a:solidFill>
                <a:schemeClr val="tx1"/>
              </a:solidFill>
            </a:endParaRPr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0" y="0"/>
            <a:ext cx="914399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>
                <a:latin typeface="Verdana" pitchFamily="34" charset="0"/>
              </a:rPr>
              <a:t>УГЉЕНИ ХИДРАТИ</a:t>
            </a:r>
            <a:r>
              <a:rPr lang="sr-Latn-CS" sz="3200" b="1" dirty="0">
                <a:latin typeface="Verdana" pitchFamily="34" charset="0"/>
              </a:rPr>
              <a:t>-врста и улога</a:t>
            </a:r>
            <a:r>
              <a:rPr lang="en-US" sz="3200" dirty="0">
                <a:latin typeface="Verdan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75540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914401"/>
            <a:ext cx="9144000" cy="5610944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en-US" sz="2800" b="1" i="1" dirty="0" smtClean="0">
                <a:solidFill>
                  <a:schemeClr val="tx1"/>
                </a:solidFill>
              </a:rPr>
              <a:t>1. </a:t>
            </a:r>
            <a:r>
              <a:rPr lang="en-US" sz="2800" b="1" i="1" dirty="0" err="1" smtClean="0">
                <a:solidFill>
                  <a:schemeClr val="tx1"/>
                </a:solidFill>
              </a:rPr>
              <a:t>Моносахариди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en-US" sz="2800" b="1" dirty="0" smtClean="0">
                <a:solidFill>
                  <a:schemeClr val="tx1"/>
                </a:solidFill>
              </a:rPr>
              <a:t> </a:t>
            </a:r>
          </a:p>
          <a:p>
            <a:pPr marL="190500" indent="-190500" algn="just">
              <a:lnSpc>
                <a:spcPct val="80000"/>
              </a:lnSpc>
            </a:pPr>
            <a:r>
              <a:rPr lang="sr-Latn-CS" sz="2800" b="1" dirty="0" smtClean="0">
                <a:solidFill>
                  <a:schemeClr val="tx1"/>
                </a:solidFill>
              </a:rPr>
              <a:t>	</a:t>
            </a:r>
            <a:r>
              <a:rPr lang="en-US" sz="2800" b="1" dirty="0" err="1" smtClean="0">
                <a:solidFill>
                  <a:schemeClr val="tx1"/>
                </a:solidFill>
              </a:rPr>
              <a:t>За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исхрану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људи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значајни</a:t>
            </a:r>
            <a:endParaRPr lang="en-US" sz="28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8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800" b="1" i="1" dirty="0" smtClean="0">
                <a:solidFill>
                  <a:schemeClr val="tx1"/>
                </a:solidFill>
              </a:rPr>
              <a:t>		-</a:t>
            </a:r>
            <a:r>
              <a:rPr lang="en-US" sz="2800" b="1" i="1" dirty="0" smtClean="0">
                <a:solidFill>
                  <a:schemeClr val="tx1"/>
                </a:solidFill>
              </a:rPr>
              <a:t> </a:t>
            </a:r>
            <a:r>
              <a:rPr lang="en-US" sz="2800" b="1" i="1" dirty="0" err="1" smtClean="0">
                <a:solidFill>
                  <a:schemeClr val="tx1"/>
                </a:solidFill>
              </a:rPr>
              <a:t>Гликоза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800" b="1" dirty="0" smtClean="0">
                <a:solidFill>
                  <a:schemeClr val="tx1"/>
                </a:solidFill>
              </a:rPr>
              <a:t>	</a:t>
            </a:r>
            <a:r>
              <a:rPr lang="en-US" sz="2800" b="1" dirty="0" err="1" smtClean="0">
                <a:solidFill>
                  <a:schemeClr val="tx1"/>
                </a:solidFill>
              </a:rPr>
              <a:t>Главни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извор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је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мед</a:t>
            </a:r>
            <a:r>
              <a:rPr lang="en-US" sz="2800" b="1" dirty="0" smtClean="0">
                <a:solidFill>
                  <a:schemeClr val="tx1"/>
                </a:solidFill>
              </a:rPr>
              <a:t>. </a:t>
            </a:r>
            <a:r>
              <a:rPr lang="nl-NL" sz="2800" b="1" dirty="0" smtClean="0">
                <a:solidFill>
                  <a:schemeClr val="tx1"/>
                </a:solidFill>
              </a:rPr>
              <a:t>У воћу и поврћу је има у малим количинама. </a:t>
            </a:r>
            <a:endParaRPr lang="en-US" sz="28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800" b="1" i="1" dirty="0" smtClean="0">
                <a:solidFill>
                  <a:schemeClr val="tx1"/>
                </a:solidFill>
              </a:rPr>
              <a:t>		</a:t>
            </a:r>
            <a:endParaRPr lang="en-US" sz="28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en-US" sz="2800" b="1" i="1" dirty="0" smtClean="0">
                <a:solidFill>
                  <a:schemeClr val="tx1"/>
                </a:solidFill>
              </a:rPr>
              <a:t>		</a:t>
            </a:r>
            <a:r>
              <a:rPr lang="sr-Latn-CS" sz="2800" b="1" i="1" dirty="0" smtClean="0">
                <a:solidFill>
                  <a:schemeClr val="tx1"/>
                </a:solidFill>
              </a:rPr>
              <a:t>-</a:t>
            </a:r>
            <a:r>
              <a:rPr lang="en-US" sz="2800" b="1" i="1" dirty="0" smtClean="0">
                <a:solidFill>
                  <a:schemeClr val="tx1"/>
                </a:solidFill>
              </a:rPr>
              <a:t> </a:t>
            </a:r>
            <a:r>
              <a:rPr lang="en-US" sz="2800" b="1" i="1" dirty="0" err="1" smtClean="0">
                <a:solidFill>
                  <a:schemeClr val="tx1"/>
                </a:solidFill>
              </a:rPr>
              <a:t>Фруктоза</a:t>
            </a:r>
            <a:endParaRPr lang="sr-Latn-CS" sz="2800" b="1" dirty="0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800" b="1" dirty="0" smtClean="0">
                <a:solidFill>
                  <a:schemeClr val="tx1"/>
                </a:solidFill>
              </a:rPr>
              <a:t>   </a:t>
            </a:r>
            <a:r>
              <a:rPr lang="en-US" sz="2800" b="1" dirty="0" err="1" smtClean="0">
                <a:solidFill>
                  <a:schemeClr val="tx1"/>
                </a:solidFill>
              </a:rPr>
              <a:t>Главни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извор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воће</a:t>
            </a:r>
            <a:r>
              <a:rPr lang="en-US" sz="2800" b="1" dirty="0" smtClean="0">
                <a:solidFill>
                  <a:schemeClr val="tx1"/>
                </a:solidFill>
              </a:rPr>
              <a:t>.</a:t>
            </a:r>
            <a:endParaRPr lang="en-US" sz="28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1600" b="1" i="1" dirty="0" smtClean="0">
              <a:solidFill>
                <a:schemeClr val="tx1"/>
              </a:solidFill>
            </a:endParaRP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0" y="0"/>
            <a:ext cx="79930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>
                <a:latin typeface="Verdana" pitchFamily="34" charset="0"/>
              </a:rPr>
              <a:t>УГЉЕНИ ХИДРАТИ</a:t>
            </a:r>
            <a:r>
              <a:rPr lang="sr-Latn-CS" sz="3200" b="1" dirty="0">
                <a:latin typeface="Verdana" pitchFamily="34" charset="0"/>
              </a:rPr>
              <a:t>-врста и улога</a:t>
            </a:r>
            <a:r>
              <a:rPr lang="en-US" sz="3200" dirty="0">
                <a:latin typeface="Verdan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30585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ChangeArrowheads="1"/>
          </p:cNvSpPr>
          <p:nvPr/>
        </p:nvSpPr>
        <p:spPr bwMode="auto">
          <a:xfrm>
            <a:off x="0" y="0"/>
            <a:ext cx="8915400" cy="6305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en-US" sz="2800" b="1" i="1" dirty="0">
                <a:solidFill>
                  <a:schemeClr val="folHlink"/>
                </a:solidFill>
              </a:rPr>
              <a:t>2. </a:t>
            </a:r>
            <a:r>
              <a:rPr lang="en-US" sz="2800" b="1" i="1" dirty="0" err="1">
                <a:solidFill>
                  <a:schemeClr val="folHlink"/>
                </a:solidFill>
              </a:rPr>
              <a:t>Дисахариди</a:t>
            </a:r>
            <a:endParaRPr lang="en-US" sz="2800" b="1" dirty="0">
              <a:solidFill>
                <a:schemeClr val="folHlink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800" b="1" dirty="0"/>
          </a:p>
          <a:p>
            <a:pPr marL="190500" indent="-190500" algn="just">
              <a:lnSpc>
                <a:spcPct val="80000"/>
              </a:lnSpc>
            </a:pPr>
            <a:r>
              <a:rPr lang="sr-Latn-CS" sz="2800" b="1" dirty="0"/>
              <a:t>	</a:t>
            </a:r>
            <a:r>
              <a:rPr lang="en-US" sz="2800" b="1" dirty="0" err="1"/>
              <a:t>За</a:t>
            </a:r>
            <a:r>
              <a:rPr lang="en-US" sz="2800" b="1" dirty="0"/>
              <a:t> </a:t>
            </a:r>
            <a:r>
              <a:rPr lang="en-US" sz="2800" b="1" dirty="0" err="1"/>
              <a:t>исхрану</a:t>
            </a:r>
            <a:r>
              <a:rPr lang="en-US" sz="2800" b="1" dirty="0"/>
              <a:t> </a:t>
            </a:r>
            <a:r>
              <a:rPr lang="en-US" sz="2800" b="1" dirty="0" err="1"/>
              <a:t>људи</a:t>
            </a:r>
            <a:r>
              <a:rPr lang="en-US" sz="2800" b="1" dirty="0"/>
              <a:t> </a:t>
            </a:r>
            <a:r>
              <a:rPr lang="en-US" sz="2800" b="1" dirty="0" err="1"/>
              <a:t>значајни</a:t>
            </a:r>
            <a:r>
              <a:rPr lang="en-US" sz="2800" b="1" dirty="0"/>
              <a:t>:</a:t>
            </a:r>
            <a:endParaRPr lang="en-US" sz="2800" b="1" i="1" dirty="0"/>
          </a:p>
          <a:p>
            <a:pPr marL="190500" indent="-190500" algn="just">
              <a:lnSpc>
                <a:spcPct val="80000"/>
              </a:lnSpc>
            </a:pPr>
            <a:endParaRPr lang="sr-Latn-CS" sz="2800" b="1" i="1" dirty="0"/>
          </a:p>
          <a:p>
            <a:pPr marL="190500" indent="-190500" algn="just">
              <a:lnSpc>
                <a:spcPct val="80000"/>
              </a:lnSpc>
            </a:pPr>
            <a:r>
              <a:rPr lang="sr-Latn-CS" sz="2800" b="1" i="1" dirty="0"/>
              <a:t>		</a:t>
            </a:r>
            <a:r>
              <a:rPr lang="sr-Latn-CS" sz="2800" b="1" i="1" dirty="0">
                <a:solidFill>
                  <a:schemeClr val="folHlink"/>
                </a:solidFill>
              </a:rPr>
              <a:t>-</a:t>
            </a:r>
            <a:r>
              <a:rPr lang="en-US" sz="2800" b="1" i="1" dirty="0" err="1">
                <a:solidFill>
                  <a:schemeClr val="folHlink"/>
                </a:solidFill>
              </a:rPr>
              <a:t>Сахароза</a:t>
            </a:r>
            <a:endParaRPr lang="en-US" sz="2800" b="1" dirty="0">
              <a:solidFill>
                <a:schemeClr val="folHlink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800" b="1" dirty="0"/>
              <a:t>	</a:t>
            </a:r>
            <a:r>
              <a:rPr lang="en-US" sz="2800" b="1" dirty="0" err="1"/>
              <a:t>Шећер</a:t>
            </a:r>
            <a:r>
              <a:rPr lang="en-US" sz="2800" b="1" dirty="0"/>
              <a:t> </a:t>
            </a:r>
            <a:r>
              <a:rPr lang="en-US" sz="2800" b="1" dirty="0" err="1"/>
              <a:t>који</a:t>
            </a:r>
            <a:r>
              <a:rPr lang="en-US" sz="2800" b="1" dirty="0"/>
              <a:t> </a:t>
            </a:r>
            <a:r>
              <a:rPr lang="en-US" sz="2800" b="1" dirty="0" err="1"/>
              <a:t>се</a:t>
            </a:r>
            <a:r>
              <a:rPr lang="en-US" sz="2800" b="1" dirty="0"/>
              <a:t> </a:t>
            </a:r>
            <a:r>
              <a:rPr lang="en-US" sz="2800" b="1" dirty="0" err="1"/>
              <a:t>најчешће</a:t>
            </a:r>
            <a:r>
              <a:rPr lang="en-US" sz="2800" b="1" dirty="0"/>
              <a:t> </a:t>
            </a:r>
            <a:r>
              <a:rPr lang="en-US" sz="2800" b="1" dirty="0" err="1"/>
              <a:t>користи</a:t>
            </a:r>
            <a:r>
              <a:rPr lang="en-US" sz="2800" b="1" dirty="0"/>
              <a:t> у </a:t>
            </a:r>
            <a:r>
              <a:rPr lang="en-US" sz="2800" b="1" dirty="0" err="1"/>
              <a:t>исхрани</a:t>
            </a:r>
            <a:r>
              <a:rPr lang="en-US" sz="2800" b="1" dirty="0"/>
              <a:t> </a:t>
            </a:r>
            <a:r>
              <a:rPr lang="en-US" sz="2800" b="1" dirty="0" err="1"/>
              <a:t>људи</a:t>
            </a:r>
            <a:r>
              <a:rPr lang="en-US" sz="2800" b="1" dirty="0"/>
              <a:t> (99% </a:t>
            </a:r>
            <a:r>
              <a:rPr lang="en-US" sz="2800" b="1" dirty="0" err="1"/>
              <a:t>пречишћен</a:t>
            </a:r>
            <a:r>
              <a:rPr lang="en-US" sz="2800" b="1" dirty="0"/>
              <a:t> </a:t>
            </a:r>
            <a:r>
              <a:rPr lang="en-US" sz="2800" b="1" dirty="0" err="1"/>
              <a:t>је</a:t>
            </a:r>
            <a:r>
              <a:rPr lang="en-US" sz="2800" b="1" dirty="0"/>
              <a:t> </a:t>
            </a:r>
            <a:r>
              <a:rPr lang="en-US" sz="2800" b="1" dirty="0" err="1"/>
              <a:t>познат</a:t>
            </a:r>
            <a:r>
              <a:rPr lang="en-US" sz="2800" b="1" dirty="0"/>
              <a:t> </a:t>
            </a:r>
            <a:r>
              <a:rPr lang="en-US" sz="2800" b="1" dirty="0" err="1"/>
              <a:t>као</a:t>
            </a:r>
            <a:r>
              <a:rPr lang="en-US" sz="2800" b="1" dirty="0"/>
              <a:t> “</a:t>
            </a:r>
            <a:r>
              <a:rPr lang="en-US" sz="2800" b="1" dirty="0" err="1"/>
              <a:t>бели</a:t>
            </a:r>
            <a:r>
              <a:rPr lang="en-US" sz="2800" b="1" dirty="0"/>
              <a:t>” </a:t>
            </a:r>
            <a:r>
              <a:rPr lang="en-US" sz="2800" b="1" dirty="0" err="1"/>
              <a:t>шећер</a:t>
            </a:r>
            <a:r>
              <a:rPr lang="en-US" sz="2800" b="1" dirty="0"/>
              <a:t>, а </a:t>
            </a:r>
            <a:r>
              <a:rPr lang="en-US" sz="2800" b="1" dirty="0" err="1"/>
              <a:t>мање</a:t>
            </a:r>
            <a:r>
              <a:rPr lang="en-US" sz="2800" b="1" dirty="0"/>
              <a:t> </a:t>
            </a:r>
            <a:r>
              <a:rPr lang="en-US" sz="2800" b="1" dirty="0" err="1"/>
              <a:t>пречишћен</a:t>
            </a:r>
            <a:r>
              <a:rPr lang="en-US" sz="2800" b="1" dirty="0"/>
              <a:t> </a:t>
            </a:r>
            <a:r>
              <a:rPr lang="en-US" sz="2800" b="1" dirty="0" err="1"/>
              <a:t>као</a:t>
            </a:r>
            <a:r>
              <a:rPr lang="en-US" sz="2800" b="1" dirty="0"/>
              <a:t> “</a:t>
            </a:r>
            <a:r>
              <a:rPr lang="en-US" sz="2800" b="1" dirty="0" err="1"/>
              <a:t>жути</a:t>
            </a:r>
            <a:r>
              <a:rPr lang="en-US" sz="2800" b="1" dirty="0"/>
              <a:t>”. </a:t>
            </a:r>
            <a:r>
              <a:rPr lang="en-US" sz="2800" b="1" dirty="0" err="1"/>
              <a:t>Главни</a:t>
            </a:r>
            <a:r>
              <a:rPr lang="en-US" sz="2800" b="1" dirty="0"/>
              <a:t> </a:t>
            </a:r>
            <a:r>
              <a:rPr lang="en-US" sz="2800" b="1" dirty="0" err="1"/>
              <a:t>извор</a:t>
            </a:r>
            <a:r>
              <a:rPr lang="en-US" sz="2800" b="1" dirty="0"/>
              <a:t> </a:t>
            </a:r>
            <a:r>
              <a:rPr lang="en-US" sz="2800" b="1" dirty="0" err="1"/>
              <a:t>шећерна</a:t>
            </a:r>
            <a:r>
              <a:rPr lang="en-US" sz="2800" b="1" dirty="0"/>
              <a:t> </a:t>
            </a:r>
            <a:r>
              <a:rPr lang="en-US" sz="2800" b="1" dirty="0" err="1"/>
              <a:t>репа</a:t>
            </a:r>
            <a:r>
              <a:rPr lang="en-US" sz="2800" b="1" dirty="0"/>
              <a:t> и </a:t>
            </a:r>
            <a:r>
              <a:rPr lang="en-US" sz="2800" b="1" dirty="0" err="1"/>
              <a:t>шећерна</a:t>
            </a:r>
            <a:r>
              <a:rPr lang="en-US" sz="2800" b="1" dirty="0"/>
              <a:t> </a:t>
            </a:r>
            <a:r>
              <a:rPr lang="en-US" sz="2800" b="1" dirty="0" err="1"/>
              <a:t>трска</a:t>
            </a:r>
            <a:r>
              <a:rPr lang="en-US" sz="2800" b="1" dirty="0"/>
              <a:t>.</a:t>
            </a:r>
            <a:endParaRPr lang="en-US" sz="2800" b="1" i="1" dirty="0"/>
          </a:p>
          <a:p>
            <a:pPr marL="190500" indent="-190500" algn="just">
              <a:lnSpc>
                <a:spcPct val="80000"/>
              </a:lnSpc>
            </a:pPr>
            <a:endParaRPr lang="sr-Latn-CS" sz="2800" b="1" i="1" dirty="0"/>
          </a:p>
          <a:p>
            <a:pPr marL="190500" indent="-190500" algn="just">
              <a:lnSpc>
                <a:spcPct val="80000"/>
              </a:lnSpc>
            </a:pPr>
            <a:r>
              <a:rPr lang="sr-Latn-CS" sz="2800" b="1" i="1" dirty="0"/>
              <a:t>		</a:t>
            </a:r>
            <a:r>
              <a:rPr lang="sr-Latn-CS" sz="2800" b="1" i="1" dirty="0">
                <a:solidFill>
                  <a:schemeClr val="folHlink"/>
                </a:solidFill>
              </a:rPr>
              <a:t>-</a:t>
            </a:r>
            <a:r>
              <a:rPr lang="en-US" sz="2800" b="1" i="1" dirty="0" err="1">
                <a:solidFill>
                  <a:schemeClr val="folHlink"/>
                </a:solidFill>
              </a:rPr>
              <a:t>Лактоза</a:t>
            </a:r>
            <a:endParaRPr lang="en-US" sz="2800" b="1" dirty="0">
              <a:solidFill>
                <a:schemeClr val="folHlink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800" b="1" dirty="0"/>
              <a:t>	</a:t>
            </a:r>
            <a:r>
              <a:rPr lang="en-US" sz="2800" b="1" dirty="0" err="1"/>
              <a:t>Познат</a:t>
            </a:r>
            <a:r>
              <a:rPr lang="en-US" sz="2800" b="1" dirty="0"/>
              <a:t> </a:t>
            </a:r>
            <a:r>
              <a:rPr lang="en-US" sz="2800" b="1" dirty="0" err="1"/>
              <a:t>као</a:t>
            </a:r>
            <a:r>
              <a:rPr lang="en-US" sz="2800" b="1" dirty="0"/>
              <a:t> “</a:t>
            </a:r>
            <a:r>
              <a:rPr lang="en-US" sz="2800" b="1" dirty="0" err="1"/>
              <a:t>млечни</a:t>
            </a:r>
            <a:r>
              <a:rPr lang="en-US" sz="2800" b="1" dirty="0"/>
              <a:t>” </a:t>
            </a:r>
            <a:r>
              <a:rPr lang="en-US" sz="2800" b="1" dirty="0" err="1"/>
              <a:t>шећер</a:t>
            </a:r>
            <a:r>
              <a:rPr lang="en-US" sz="2800" b="1" dirty="0"/>
              <a:t>  </a:t>
            </a:r>
            <a:r>
              <a:rPr lang="en-US" sz="2800" b="1" dirty="0" err="1"/>
              <a:t>састоји</a:t>
            </a:r>
            <a:r>
              <a:rPr lang="en-US" sz="2800" b="1" dirty="0"/>
              <a:t> </a:t>
            </a:r>
            <a:r>
              <a:rPr lang="en-US" sz="2800" b="1" dirty="0" err="1"/>
              <a:t>се</a:t>
            </a:r>
            <a:r>
              <a:rPr lang="en-US" sz="2800" b="1" dirty="0"/>
              <a:t> </a:t>
            </a:r>
            <a:r>
              <a:rPr lang="en-US" sz="2800" b="1" dirty="0" err="1"/>
              <a:t>од</a:t>
            </a:r>
            <a:r>
              <a:rPr lang="en-US" sz="2800" b="1" dirty="0"/>
              <a:t> </a:t>
            </a:r>
            <a:r>
              <a:rPr lang="en-US" sz="2800" b="1" dirty="0" err="1"/>
              <a:t>гликозе</a:t>
            </a:r>
            <a:r>
              <a:rPr lang="en-US" sz="2800" b="1" dirty="0"/>
              <a:t> и </a:t>
            </a:r>
            <a:r>
              <a:rPr lang="en-US" sz="2800" b="1" dirty="0" err="1"/>
              <a:t>галактозе</a:t>
            </a:r>
            <a:r>
              <a:rPr lang="en-US" sz="2800" b="1" dirty="0"/>
              <a:t> и </a:t>
            </a:r>
            <a:r>
              <a:rPr lang="en-US" sz="2800" b="1" dirty="0" err="1"/>
              <a:t>разлаже</a:t>
            </a:r>
            <a:r>
              <a:rPr lang="en-US" sz="2800" b="1" dirty="0"/>
              <a:t> </a:t>
            </a:r>
            <a:r>
              <a:rPr lang="en-US" sz="2800" b="1" dirty="0" err="1"/>
              <a:t>га</a:t>
            </a:r>
            <a:r>
              <a:rPr lang="en-US" sz="2800" b="1" dirty="0"/>
              <a:t> </a:t>
            </a:r>
            <a:r>
              <a:rPr lang="en-US" sz="2800" b="1" dirty="0" err="1"/>
              <a:t>ензим</a:t>
            </a:r>
            <a:r>
              <a:rPr lang="en-US" sz="2800" b="1" dirty="0"/>
              <a:t> </a:t>
            </a:r>
            <a:r>
              <a:rPr lang="en-US" sz="2800" b="1" dirty="0" err="1"/>
              <a:t>лактаза</a:t>
            </a:r>
            <a:r>
              <a:rPr lang="en-US" sz="2800" b="1" dirty="0"/>
              <a:t>.</a:t>
            </a:r>
            <a:endParaRPr lang="en-US" sz="2800" b="1" i="1" dirty="0"/>
          </a:p>
          <a:p>
            <a:pPr marL="190500" indent="-190500" algn="just">
              <a:lnSpc>
                <a:spcPct val="80000"/>
              </a:lnSpc>
            </a:pPr>
            <a:endParaRPr lang="sr-Latn-CS" sz="2800" b="1" i="1" dirty="0"/>
          </a:p>
          <a:p>
            <a:pPr marL="190500" indent="-190500" algn="just">
              <a:lnSpc>
                <a:spcPct val="80000"/>
              </a:lnSpc>
            </a:pPr>
            <a:r>
              <a:rPr lang="sr-Latn-CS" sz="2800" b="1" i="1" dirty="0"/>
              <a:t>		</a:t>
            </a:r>
            <a:r>
              <a:rPr lang="sr-Latn-CS" sz="2800" b="1" i="1" dirty="0">
                <a:solidFill>
                  <a:schemeClr val="folHlink"/>
                </a:solidFill>
              </a:rPr>
              <a:t>-</a:t>
            </a:r>
            <a:r>
              <a:rPr lang="en-US" sz="2800" b="1" i="1" dirty="0" err="1">
                <a:solidFill>
                  <a:schemeClr val="folHlink"/>
                </a:solidFill>
              </a:rPr>
              <a:t>Малтоза</a:t>
            </a:r>
            <a:endParaRPr lang="en-US" sz="2800" b="1" dirty="0">
              <a:solidFill>
                <a:schemeClr val="folHlink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800" b="1" dirty="0"/>
              <a:t>	</a:t>
            </a:r>
            <a:r>
              <a:rPr lang="en-US" sz="2800" b="1" dirty="0" err="1"/>
              <a:t>Продукт</a:t>
            </a:r>
            <a:r>
              <a:rPr lang="en-US" sz="2800" b="1" dirty="0"/>
              <a:t> </a:t>
            </a:r>
            <a:r>
              <a:rPr lang="en-US" sz="2800" b="1" dirty="0" err="1"/>
              <a:t>разлагања</a:t>
            </a:r>
            <a:r>
              <a:rPr lang="en-US" sz="2800" b="1" dirty="0"/>
              <a:t> </a:t>
            </a:r>
            <a:r>
              <a:rPr lang="en-US" sz="2800" b="1" dirty="0" err="1"/>
              <a:t>скроба</a:t>
            </a:r>
            <a:r>
              <a:rPr lang="en-US" sz="2800" b="1" dirty="0"/>
              <a:t>. </a:t>
            </a:r>
            <a:r>
              <a:rPr lang="en-US" sz="2800" b="1" dirty="0" err="1"/>
              <a:t>Главни</a:t>
            </a:r>
            <a:r>
              <a:rPr lang="en-US" sz="2800" b="1" dirty="0"/>
              <a:t> </a:t>
            </a:r>
            <a:r>
              <a:rPr lang="en-US" sz="2800" b="1" dirty="0" err="1"/>
              <a:t>извор</a:t>
            </a:r>
            <a:r>
              <a:rPr lang="en-US" sz="2800" b="1" dirty="0"/>
              <a:t> </a:t>
            </a:r>
            <a:r>
              <a:rPr lang="en-US" sz="2800" b="1" dirty="0" err="1"/>
              <a:t>житари</a:t>
            </a:r>
            <a:r>
              <a:rPr lang="sr-Cyrl-CS" sz="2800" b="1" dirty="0"/>
              <a:t>ц</a:t>
            </a:r>
            <a:r>
              <a:rPr lang="en-US" sz="2800" b="1" dirty="0"/>
              <a:t>е.</a:t>
            </a:r>
            <a:endParaRPr lang="en-US" sz="2800" b="1" i="1" dirty="0"/>
          </a:p>
        </p:txBody>
      </p:sp>
    </p:spTree>
    <p:extLst>
      <p:ext uri="{BB962C8B-B14F-4D97-AF65-F5344CB8AC3E}">
        <p14:creationId xmlns:p14="http://schemas.microsoft.com/office/powerpoint/2010/main" xmlns="" val="1408259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8625" y="1571625"/>
            <a:ext cx="8229600" cy="4530725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sr-Cyrl-CS" dirty="0" smtClean="0"/>
              <a:t>Појам </a:t>
            </a:r>
            <a:r>
              <a:rPr lang="sr-Cyrl-CS" b="1" dirty="0" smtClean="0"/>
              <a:t>ПРАВИЛНА ИСХРАНА</a:t>
            </a:r>
            <a:r>
              <a:rPr lang="sr-Cyrl-CS" dirty="0" smtClean="0"/>
              <a:t> подразумева се више аспеката:</a:t>
            </a:r>
            <a:endParaRPr lang="en-US" dirty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sr-Cyrl-CS" dirty="0" smtClean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sr-Cyrl-CS" dirty="0" smtClean="0"/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b="1" dirty="0" smtClean="0"/>
              <a:t>КВАЛИТЕТНЕ НАМИРНИЦЕ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endParaRPr lang="sr-Cyrl-CS" b="1" dirty="0" smtClean="0"/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b="1" dirty="0" smtClean="0"/>
              <a:t>ЗДРАВСТВЕНО БЕЗБЕДНЕ И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endParaRPr lang="sr-Cyrl-CS" b="1" dirty="0" smtClean="0"/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b="1" dirty="0" smtClean="0"/>
              <a:t>ИЗБАЛАНСИРАН унос нутриенса</a:t>
            </a:r>
            <a:endParaRPr lang="sr-Latn-CS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384713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762000"/>
            <a:ext cx="9144000" cy="5979368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endParaRPr lang="sr-Latn-CS" sz="10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en-US" b="1" i="1" dirty="0" smtClean="0">
                <a:solidFill>
                  <a:schemeClr val="tx1"/>
                </a:solidFill>
              </a:rPr>
              <a:t>3. </a:t>
            </a:r>
            <a:r>
              <a:rPr lang="en-US" b="1" i="1" dirty="0" err="1" smtClean="0">
                <a:solidFill>
                  <a:schemeClr val="tx1"/>
                </a:solidFill>
              </a:rPr>
              <a:t>Олигосах</a:t>
            </a:r>
            <a:r>
              <a:rPr lang="sr-Cyrl-CS" b="1" i="1" dirty="0" smtClean="0">
                <a:solidFill>
                  <a:schemeClr val="tx1"/>
                </a:solidFill>
              </a:rPr>
              <a:t>а</a:t>
            </a:r>
            <a:r>
              <a:rPr lang="en-US" b="1" i="1" dirty="0" err="1" smtClean="0">
                <a:solidFill>
                  <a:schemeClr val="tx1"/>
                </a:solidFill>
              </a:rPr>
              <a:t>рид</a:t>
            </a:r>
            <a:r>
              <a:rPr lang="sr-Cyrl-CS" b="1" i="1" dirty="0" smtClean="0">
                <a:solidFill>
                  <a:schemeClr val="tx1"/>
                </a:solidFill>
              </a:rPr>
              <a:t>и</a:t>
            </a:r>
            <a:endParaRPr lang="en-US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800" b="1" dirty="0" smtClean="0">
                <a:solidFill>
                  <a:schemeClr val="tx1"/>
                </a:solidFill>
              </a:rPr>
              <a:t>	</a:t>
            </a:r>
          </a:p>
          <a:p>
            <a:pPr marL="190500" indent="-190500" algn="just">
              <a:lnSpc>
                <a:spcPct val="80000"/>
              </a:lnSpc>
            </a:pPr>
            <a:r>
              <a:rPr lang="sr-Latn-CS" sz="2800" b="1" dirty="0" smtClean="0">
                <a:solidFill>
                  <a:schemeClr val="tx1"/>
                </a:solidFill>
              </a:rPr>
              <a:t>	</a:t>
            </a:r>
            <a:r>
              <a:rPr lang="en-US" sz="2800" b="1" dirty="0" err="1" smtClean="0">
                <a:solidFill>
                  <a:schemeClr val="tx1"/>
                </a:solidFill>
              </a:rPr>
              <a:t>Шећ</a:t>
            </a:r>
            <a:r>
              <a:rPr lang="sr-Cyrl-CS" sz="2800" b="1" dirty="0" smtClean="0">
                <a:solidFill>
                  <a:schemeClr val="tx1"/>
                </a:solidFill>
              </a:rPr>
              <a:t>е</a:t>
            </a:r>
            <a:r>
              <a:rPr lang="en-US" sz="2800" b="1" dirty="0" err="1" smtClean="0">
                <a:solidFill>
                  <a:schemeClr val="tx1"/>
                </a:solidFill>
              </a:rPr>
              <a:t>ри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кратких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лан</a:t>
            </a:r>
            <a:r>
              <a:rPr lang="sr-Cyrl-CS" sz="2800" b="1" dirty="0" smtClean="0">
                <a:solidFill>
                  <a:schemeClr val="tx1"/>
                </a:solidFill>
              </a:rPr>
              <a:t>ац</a:t>
            </a:r>
            <a:r>
              <a:rPr lang="en-US" sz="2800" b="1" dirty="0" smtClean="0">
                <a:solidFill>
                  <a:schemeClr val="tx1"/>
                </a:solidFill>
              </a:rPr>
              <a:t>а и </a:t>
            </a:r>
            <a:r>
              <a:rPr lang="en-US" sz="2800" b="1" dirty="0" err="1" smtClean="0">
                <a:solidFill>
                  <a:schemeClr val="tx1"/>
                </a:solidFill>
              </a:rPr>
              <a:t>најчешће</a:t>
            </a:r>
            <a:r>
              <a:rPr lang="en-US" sz="2800" b="1" dirty="0" smtClean="0">
                <a:solidFill>
                  <a:schemeClr val="tx1"/>
                </a:solidFill>
              </a:rPr>
              <a:t> с</a:t>
            </a:r>
            <a:r>
              <a:rPr lang="sr-Cyrl-CS" sz="2800" b="1" dirty="0" smtClean="0">
                <a:solidFill>
                  <a:schemeClr val="tx1"/>
                </a:solidFill>
              </a:rPr>
              <a:t>а</a:t>
            </a:r>
            <a:r>
              <a:rPr lang="en-US" sz="2800" b="1" dirty="0" err="1" smtClean="0">
                <a:solidFill>
                  <a:schemeClr val="tx1"/>
                </a:solidFill>
              </a:rPr>
              <a:t>држе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гал</a:t>
            </a:r>
            <a:r>
              <a:rPr lang="sr-Cyrl-CS" sz="2800" b="1" dirty="0" smtClean="0">
                <a:solidFill>
                  <a:schemeClr val="tx1"/>
                </a:solidFill>
              </a:rPr>
              <a:t>а</a:t>
            </a:r>
            <a:r>
              <a:rPr lang="en-US" sz="2800" b="1" dirty="0" err="1" smtClean="0">
                <a:solidFill>
                  <a:schemeClr val="tx1"/>
                </a:solidFill>
              </a:rPr>
              <a:t>ктозу</a:t>
            </a:r>
            <a:r>
              <a:rPr lang="en-US" sz="2800" b="1" dirty="0" smtClean="0">
                <a:solidFill>
                  <a:schemeClr val="tx1"/>
                </a:solidFill>
              </a:rPr>
              <a:t>, </a:t>
            </a:r>
            <a:r>
              <a:rPr lang="en-US" sz="2800" b="1" dirty="0" err="1" smtClean="0">
                <a:solidFill>
                  <a:schemeClr val="tx1"/>
                </a:solidFill>
              </a:rPr>
              <a:t>гл</a:t>
            </a:r>
            <a:r>
              <a:rPr lang="sr-Cyrl-CS" sz="2800" b="1" dirty="0" smtClean="0">
                <a:solidFill>
                  <a:schemeClr val="tx1"/>
                </a:solidFill>
              </a:rPr>
              <a:t>у</a:t>
            </a:r>
            <a:r>
              <a:rPr lang="en-US" sz="2800" b="1" dirty="0" err="1" smtClean="0">
                <a:solidFill>
                  <a:schemeClr val="tx1"/>
                </a:solidFill>
              </a:rPr>
              <a:t>козу</a:t>
            </a:r>
            <a:r>
              <a:rPr lang="en-US" sz="2800" b="1" dirty="0" smtClean="0">
                <a:solidFill>
                  <a:schemeClr val="tx1"/>
                </a:solidFill>
              </a:rPr>
              <a:t> и </a:t>
            </a:r>
            <a:r>
              <a:rPr lang="en-US" sz="2800" b="1" dirty="0" err="1" smtClean="0">
                <a:solidFill>
                  <a:schemeClr val="tx1"/>
                </a:solidFill>
              </a:rPr>
              <a:t>фруктозу</a:t>
            </a:r>
            <a:r>
              <a:rPr lang="en-US" sz="2800" b="1" dirty="0" smtClean="0">
                <a:solidFill>
                  <a:schemeClr val="tx1"/>
                </a:solidFill>
              </a:rPr>
              <a:t>. </a:t>
            </a:r>
            <a:r>
              <a:rPr lang="en-US" sz="2800" b="1" dirty="0" err="1" smtClean="0">
                <a:solidFill>
                  <a:schemeClr val="tx1"/>
                </a:solidFill>
              </a:rPr>
              <a:t>Главни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sr-Cyrl-CS" sz="2800" b="1" dirty="0" smtClean="0">
                <a:solidFill>
                  <a:schemeClr val="tx1"/>
                </a:solidFill>
              </a:rPr>
              <a:t>и</a:t>
            </a:r>
            <a:r>
              <a:rPr lang="en-US" sz="2800" b="1" dirty="0" err="1" smtClean="0">
                <a:solidFill>
                  <a:schemeClr val="tx1"/>
                </a:solidFill>
              </a:rPr>
              <a:t>звор</a:t>
            </a:r>
            <a:r>
              <a:rPr lang="sr-Cyrl-CS" sz="2800" b="1" dirty="0" smtClean="0">
                <a:solidFill>
                  <a:schemeClr val="tx1"/>
                </a:solidFill>
              </a:rPr>
              <a:t>: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сем</a:t>
            </a:r>
            <a:r>
              <a:rPr lang="sr-Cyrl-CS" sz="2800" b="1" dirty="0" smtClean="0">
                <a:solidFill>
                  <a:schemeClr val="tx1"/>
                </a:solidFill>
              </a:rPr>
              <a:t>е</a:t>
            </a:r>
            <a:r>
              <a:rPr lang="en-US" sz="2800" b="1" dirty="0" err="1" smtClean="0">
                <a:solidFill>
                  <a:schemeClr val="tx1"/>
                </a:solidFill>
              </a:rPr>
              <a:t>нке</a:t>
            </a:r>
            <a:r>
              <a:rPr lang="en-US" sz="2800" b="1" dirty="0" smtClean="0">
                <a:solidFill>
                  <a:schemeClr val="tx1"/>
                </a:solidFill>
              </a:rPr>
              <a:t> и </a:t>
            </a:r>
            <a:r>
              <a:rPr lang="en-US" sz="2800" b="1" dirty="0" err="1" smtClean="0">
                <a:solidFill>
                  <a:schemeClr val="tx1"/>
                </a:solidFill>
              </a:rPr>
              <a:t>легуминозе</a:t>
            </a:r>
            <a:r>
              <a:rPr lang="en-US" sz="2800" b="1" dirty="0" smtClean="0">
                <a:solidFill>
                  <a:schemeClr val="tx1"/>
                </a:solidFill>
              </a:rPr>
              <a:t>. </a:t>
            </a:r>
            <a:endParaRPr lang="sr-Latn-CS" sz="28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800" b="1" dirty="0" smtClean="0">
                <a:solidFill>
                  <a:schemeClr val="tx1"/>
                </a:solidFill>
              </a:rPr>
              <a:t>	</a:t>
            </a:r>
          </a:p>
          <a:p>
            <a:pPr marL="190500" indent="-190500" algn="just">
              <a:lnSpc>
                <a:spcPct val="80000"/>
              </a:lnSpc>
            </a:pPr>
            <a:r>
              <a:rPr lang="sr-Latn-CS" sz="2800" b="1" dirty="0" smtClean="0">
                <a:solidFill>
                  <a:schemeClr val="tx1"/>
                </a:solidFill>
              </a:rPr>
              <a:t>	</a:t>
            </a:r>
            <a:r>
              <a:rPr lang="en-US" sz="2800" b="1" dirty="0" err="1" smtClean="0">
                <a:solidFill>
                  <a:schemeClr val="tx1"/>
                </a:solidFill>
              </a:rPr>
              <a:t>Већина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се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не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разлаже</a:t>
            </a:r>
            <a:r>
              <a:rPr lang="en-US" sz="2800" b="1" dirty="0" smtClean="0">
                <a:solidFill>
                  <a:schemeClr val="tx1"/>
                </a:solidFill>
              </a:rPr>
              <a:t> у </a:t>
            </a:r>
            <a:r>
              <a:rPr lang="en-US" sz="2800" b="1" dirty="0" err="1" smtClean="0">
                <a:solidFill>
                  <a:schemeClr val="tx1"/>
                </a:solidFill>
              </a:rPr>
              <a:t>танком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err="1" smtClean="0">
                <a:solidFill>
                  <a:schemeClr val="tx1"/>
                </a:solidFill>
              </a:rPr>
              <a:t>реву</a:t>
            </a:r>
            <a:r>
              <a:rPr lang="en-US" sz="2800" b="1" dirty="0" smtClean="0">
                <a:solidFill>
                  <a:schemeClr val="tx1"/>
                </a:solidFill>
              </a:rPr>
              <a:t>, </a:t>
            </a:r>
            <a:r>
              <a:rPr lang="en-US" sz="2800" b="1" dirty="0" err="1" smtClean="0">
                <a:solidFill>
                  <a:schemeClr val="tx1"/>
                </a:solidFill>
              </a:rPr>
              <a:t>већ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подлеж</a:t>
            </a:r>
            <a:r>
              <a:rPr lang="sr-Cyrl-CS" sz="2800" b="1" dirty="0" smtClean="0">
                <a:solidFill>
                  <a:schemeClr val="tx1"/>
                </a:solidFill>
              </a:rPr>
              <a:t>е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err="1" smtClean="0">
                <a:solidFill>
                  <a:schemeClr val="tx1"/>
                </a:solidFill>
              </a:rPr>
              <a:t>фермента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err="1" smtClean="0">
                <a:solidFill>
                  <a:schemeClr val="tx1"/>
                </a:solidFill>
              </a:rPr>
              <a:t>иј</a:t>
            </a:r>
            <a:r>
              <a:rPr lang="sr-Cyrl-CS" sz="2800" b="1" dirty="0" smtClean="0">
                <a:solidFill>
                  <a:schemeClr val="tx1"/>
                </a:solidFill>
              </a:rPr>
              <a:t>и</a:t>
            </a:r>
            <a:r>
              <a:rPr lang="en-US" sz="2800" b="1" dirty="0" smtClean="0">
                <a:solidFill>
                  <a:schemeClr val="tx1"/>
                </a:solidFill>
              </a:rPr>
              <a:t> и </a:t>
            </a:r>
            <a:r>
              <a:rPr lang="en-US" sz="2800" b="1" dirty="0" err="1" smtClean="0">
                <a:solidFill>
                  <a:schemeClr val="tx1"/>
                </a:solidFill>
              </a:rPr>
              <a:t>деб</a:t>
            </a:r>
            <a:r>
              <a:rPr lang="sr-Cyrl-CS" sz="2800" b="1" dirty="0" smtClean="0">
                <a:solidFill>
                  <a:schemeClr val="tx1"/>
                </a:solidFill>
              </a:rPr>
              <a:t>е</a:t>
            </a:r>
            <a:r>
              <a:rPr lang="en-US" sz="2800" b="1" dirty="0" err="1" smtClean="0">
                <a:solidFill>
                  <a:schemeClr val="tx1"/>
                </a:solidFill>
              </a:rPr>
              <a:t>лом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en-US" sz="2800" b="1" dirty="0" err="1" smtClean="0">
                <a:solidFill>
                  <a:schemeClr val="tx1"/>
                </a:solidFill>
              </a:rPr>
              <a:t>реву</a:t>
            </a:r>
            <a:r>
              <a:rPr lang="en-US" sz="2800" b="1" dirty="0" smtClean="0">
                <a:solidFill>
                  <a:schemeClr val="tx1"/>
                </a:solidFill>
              </a:rPr>
              <a:t>.</a:t>
            </a:r>
            <a:endParaRPr lang="en-US" sz="28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16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1600" b="1" i="1" dirty="0" smtClean="0">
              <a:solidFill>
                <a:schemeClr val="tx1"/>
              </a:solidFill>
            </a:endParaRP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0" y="0"/>
            <a:ext cx="79930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>
                <a:latin typeface="Verdana" pitchFamily="34" charset="0"/>
              </a:rPr>
              <a:t>УГЉЕНИ ХИДРАТИ</a:t>
            </a:r>
            <a:r>
              <a:rPr lang="sr-Latn-CS" sz="3200" b="1" dirty="0">
                <a:latin typeface="Verdana" pitchFamily="34" charset="0"/>
              </a:rPr>
              <a:t>-врста и улога</a:t>
            </a:r>
            <a:r>
              <a:rPr lang="en-US" sz="3200" dirty="0">
                <a:latin typeface="Verdan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410812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"/>
            <a:ext cx="9144000" cy="6813550"/>
          </a:xfrm>
        </p:spPr>
        <p:txBody>
          <a:bodyPr/>
          <a:lstStyle/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en-US" b="1" i="1" dirty="0" smtClean="0">
                <a:solidFill>
                  <a:schemeClr val="folHlink"/>
                </a:solidFill>
              </a:rPr>
              <a:t>4. </a:t>
            </a:r>
            <a:r>
              <a:rPr lang="en-US" b="1" i="1" dirty="0" err="1" smtClean="0">
                <a:solidFill>
                  <a:schemeClr val="folHlink"/>
                </a:solidFill>
              </a:rPr>
              <a:t>Шећeрни</a:t>
            </a:r>
            <a:r>
              <a:rPr lang="en-US" b="1" i="1" dirty="0" smtClean="0">
                <a:solidFill>
                  <a:schemeClr val="folHlink"/>
                </a:solidFill>
              </a:rPr>
              <a:t> </a:t>
            </a:r>
            <a:r>
              <a:rPr lang="en-US" b="1" i="1" dirty="0" err="1" smtClean="0">
                <a:solidFill>
                  <a:schemeClr val="folHlink"/>
                </a:solidFill>
              </a:rPr>
              <a:t>алкохoл</a:t>
            </a:r>
            <a:endParaRPr lang="fr-FR" b="1" dirty="0" smtClean="0">
              <a:solidFill>
                <a:schemeClr val="folHlink"/>
              </a:solidFill>
            </a:endParaRPr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fr-FR" b="1" dirty="0" smtClean="0"/>
              <a:t> </a:t>
            </a:r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b="1" dirty="0" smtClean="0"/>
              <a:t>	</a:t>
            </a:r>
            <a:r>
              <a:rPr lang="fr-FR" b="1" dirty="0" err="1" smtClean="0"/>
              <a:t>Нал</a:t>
            </a:r>
            <a:r>
              <a:rPr lang="sr-Cyrl-CS" b="1" dirty="0" smtClean="0"/>
              <a:t>а</a:t>
            </a:r>
            <a:r>
              <a:rPr lang="fr-FR" b="1" dirty="0" err="1" smtClean="0"/>
              <a:t>зе</a:t>
            </a:r>
            <a:r>
              <a:rPr lang="fr-FR" b="1" dirty="0" smtClean="0"/>
              <a:t> </a:t>
            </a:r>
            <a:r>
              <a:rPr lang="fr-FR" b="1" dirty="0" err="1" smtClean="0"/>
              <a:t>се</a:t>
            </a:r>
            <a:r>
              <a:rPr lang="fr-FR" b="1" dirty="0" smtClean="0"/>
              <a:t> и </a:t>
            </a:r>
            <a:r>
              <a:rPr lang="fr-FR" b="1" dirty="0" err="1" smtClean="0"/>
              <a:t>при</a:t>
            </a:r>
            <a:r>
              <a:rPr lang="sr-Cyrl-CS" b="1" dirty="0" smtClean="0"/>
              <a:t>р</a:t>
            </a:r>
            <a:r>
              <a:rPr lang="fr-FR" b="1" dirty="0" err="1" smtClean="0"/>
              <a:t>оди</a:t>
            </a:r>
            <a:r>
              <a:rPr lang="fr-FR" b="1" dirty="0" smtClean="0"/>
              <a:t> </a:t>
            </a:r>
            <a:r>
              <a:rPr lang="sr-Cyrl-CS" b="1" dirty="0" smtClean="0"/>
              <a:t>и</a:t>
            </a:r>
            <a:r>
              <a:rPr lang="fr-FR" b="1" dirty="0" err="1" smtClean="0"/>
              <a:t>ли</a:t>
            </a:r>
            <a:r>
              <a:rPr lang="fr-FR" b="1" dirty="0" smtClean="0"/>
              <a:t> </a:t>
            </a:r>
            <a:r>
              <a:rPr lang="fr-FR" b="1" dirty="0" err="1" smtClean="0"/>
              <a:t>се</a:t>
            </a:r>
            <a:r>
              <a:rPr lang="fr-FR" b="1" dirty="0" smtClean="0"/>
              <a:t> </a:t>
            </a:r>
            <a:r>
              <a:rPr lang="fr-FR" b="1" dirty="0" err="1" smtClean="0"/>
              <a:t>производе</a:t>
            </a:r>
            <a:r>
              <a:rPr lang="fr-FR" b="1" dirty="0" smtClean="0"/>
              <a:t> </a:t>
            </a:r>
            <a:r>
              <a:rPr lang="fr-FR" b="1" dirty="0" err="1" smtClean="0"/>
              <a:t>индустријски</a:t>
            </a:r>
            <a:r>
              <a:rPr lang="fr-FR" b="1" dirty="0" smtClean="0"/>
              <a:t>.</a:t>
            </a:r>
            <a:endParaRPr lang="fr-FR" b="1" i="1" dirty="0" smtClean="0"/>
          </a:p>
          <a:p>
            <a:pPr marL="190500" indent="-190500" algn="just">
              <a:lnSpc>
                <a:spcPct val="80000"/>
              </a:lnSpc>
            </a:pPr>
            <a:endParaRPr lang="sr-Latn-CS" b="1" i="1" dirty="0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b="1" i="1" dirty="0" smtClean="0"/>
              <a:t>		</a:t>
            </a:r>
            <a:r>
              <a:rPr lang="sr-Latn-CS" b="1" i="1" dirty="0" smtClean="0">
                <a:solidFill>
                  <a:schemeClr val="folHlink"/>
                </a:solidFill>
              </a:rPr>
              <a:t>-</a:t>
            </a:r>
            <a:r>
              <a:rPr lang="fr-FR" b="1" i="1" dirty="0" err="1" smtClean="0">
                <a:solidFill>
                  <a:schemeClr val="folHlink"/>
                </a:solidFill>
              </a:rPr>
              <a:t>Сорбитол</a:t>
            </a:r>
            <a:endParaRPr lang="fr-FR" b="1" dirty="0" smtClean="0">
              <a:solidFill>
                <a:schemeClr val="folHlink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3200" b="1" dirty="0" smtClean="0"/>
              <a:t>	</a:t>
            </a:r>
            <a:r>
              <a:rPr lang="fr-FR" sz="3200" b="1" dirty="0" err="1" smtClean="0"/>
              <a:t>Главни</a:t>
            </a:r>
            <a:r>
              <a:rPr lang="fr-FR" sz="3200" b="1" dirty="0" smtClean="0"/>
              <a:t> </a:t>
            </a:r>
            <a:r>
              <a:rPr lang="sr-Cyrl-CS" sz="3200" b="1" dirty="0" smtClean="0"/>
              <a:t>и</a:t>
            </a:r>
            <a:r>
              <a:rPr lang="fr-FR" sz="3200" b="1" dirty="0" err="1" smtClean="0"/>
              <a:t>звор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трешње</a:t>
            </a:r>
            <a:r>
              <a:rPr lang="fr-FR" sz="3200" b="1" dirty="0" smtClean="0"/>
              <a:t>. </a:t>
            </a:r>
            <a:r>
              <a:rPr lang="fr-FR" sz="3200" b="1" dirty="0" err="1" smtClean="0"/>
              <a:t>Најчешће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се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користи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као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до</a:t>
            </a:r>
            <a:r>
              <a:rPr lang="sr-Cyrl-CS" sz="3200" b="1" dirty="0" smtClean="0"/>
              <a:t>д</a:t>
            </a:r>
            <a:r>
              <a:rPr lang="fr-FR" sz="3200" b="1" dirty="0" err="1" smtClean="0"/>
              <a:t>ат</a:t>
            </a:r>
            <a:r>
              <a:rPr lang="sr-Cyrl-CS" sz="3200" b="1" dirty="0" smtClean="0"/>
              <a:t>а</a:t>
            </a:r>
            <a:r>
              <a:rPr lang="fr-FR" sz="3200" b="1" dirty="0" smtClean="0"/>
              <a:t>к </a:t>
            </a:r>
            <a:r>
              <a:rPr lang="fr-FR" sz="3200" b="1" dirty="0" err="1" smtClean="0"/>
              <a:t>производима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за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дијабетичаре</a:t>
            </a:r>
            <a:r>
              <a:rPr lang="fr-FR" sz="3200" b="1" dirty="0" smtClean="0"/>
              <a:t> (</a:t>
            </a:r>
            <a:r>
              <a:rPr lang="fr-FR" sz="3200" b="1" i="1" dirty="0" err="1" smtClean="0"/>
              <a:t>безалкох</a:t>
            </a:r>
            <a:r>
              <a:rPr lang="sr-Cyrl-CS" sz="3200" b="1" i="1" dirty="0" smtClean="0"/>
              <a:t>о</a:t>
            </a:r>
            <a:r>
              <a:rPr lang="fr-FR" sz="3200" b="1" i="1" dirty="0" err="1" smtClean="0"/>
              <a:t>лна</a:t>
            </a:r>
            <a:r>
              <a:rPr lang="fr-FR" sz="3200" b="1" i="1" dirty="0" smtClean="0"/>
              <a:t> </a:t>
            </a:r>
            <a:r>
              <a:rPr lang="fr-FR" sz="3200" b="1" i="1" dirty="0" err="1" smtClean="0"/>
              <a:t>пића</a:t>
            </a:r>
            <a:r>
              <a:rPr lang="fr-FR" sz="3200" b="1" i="1" dirty="0" smtClean="0"/>
              <a:t>, </a:t>
            </a:r>
            <a:r>
              <a:rPr lang="fr-FR" sz="3200" b="1" i="1" dirty="0" err="1" smtClean="0"/>
              <a:t>слаткиш</a:t>
            </a:r>
            <a:r>
              <a:rPr lang="sr-Cyrl-CS" sz="3200" b="1" i="1" dirty="0" smtClean="0"/>
              <a:t>и</a:t>
            </a:r>
            <a:r>
              <a:rPr lang="fr-FR" sz="3200" b="1" i="1" dirty="0" smtClean="0"/>
              <a:t>, </a:t>
            </a:r>
            <a:r>
              <a:rPr lang="fr-FR" sz="3200" b="1" i="1" dirty="0" err="1" smtClean="0"/>
              <a:t>колачи</a:t>
            </a:r>
            <a:r>
              <a:rPr lang="fr-FR" sz="3200" b="1" dirty="0" smtClean="0"/>
              <a:t>). </a:t>
            </a:r>
            <a:r>
              <a:rPr lang="fr-FR" sz="3200" b="1" dirty="0" err="1" smtClean="0"/>
              <a:t>Спор</a:t>
            </a:r>
            <a:r>
              <a:rPr lang="sr-Cyrl-CS" sz="3200" b="1" dirty="0" smtClean="0"/>
              <a:t>о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се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ресорбује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из</a:t>
            </a:r>
            <a:r>
              <a:rPr lang="fr-FR" sz="3200" b="1" dirty="0" smtClean="0"/>
              <a:t> </a:t>
            </a:r>
            <a:r>
              <a:rPr lang="sr-Cyrl-CS" sz="3200" b="1" dirty="0" smtClean="0"/>
              <a:t>ц</a:t>
            </a:r>
            <a:r>
              <a:rPr lang="fr-FR" sz="3200" b="1" dirty="0" err="1" smtClean="0"/>
              <a:t>рева</a:t>
            </a:r>
            <a:r>
              <a:rPr lang="fr-FR" sz="3200" b="1" dirty="0" smtClean="0"/>
              <a:t> и у </a:t>
            </a:r>
            <a:r>
              <a:rPr lang="fr-FR" sz="3200" b="1" dirty="0" err="1" smtClean="0"/>
              <a:t>јетри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конвертује</a:t>
            </a:r>
            <a:r>
              <a:rPr lang="fr-FR" sz="3200" b="1" dirty="0" smtClean="0"/>
              <a:t> у </a:t>
            </a:r>
            <a:r>
              <a:rPr lang="fr-FR" sz="3200" b="1" dirty="0" err="1" smtClean="0"/>
              <a:t>фруктозу</a:t>
            </a:r>
            <a:r>
              <a:rPr lang="fr-FR" sz="3200" b="1" dirty="0" smtClean="0"/>
              <a:t>.</a:t>
            </a:r>
            <a:endParaRPr lang="fr-FR" sz="3200" b="1" i="1" dirty="0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b="1" i="1" dirty="0" smtClean="0"/>
              <a:t>		</a:t>
            </a:r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b="1" i="1" dirty="0" smtClean="0"/>
              <a:t>		</a:t>
            </a:r>
            <a:r>
              <a:rPr lang="sr-Latn-CS" b="1" i="1" dirty="0" smtClean="0">
                <a:solidFill>
                  <a:schemeClr val="folHlink"/>
                </a:solidFill>
              </a:rPr>
              <a:t>-</a:t>
            </a:r>
            <a:r>
              <a:rPr lang="fr-FR" b="1" i="1" dirty="0" err="1" smtClean="0">
                <a:solidFill>
                  <a:schemeClr val="folHlink"/>
                </a:solidFill>
              </a:rPr>
              <a:t>Инозитол</a:t>
            </a:r>
            <a:endParaRPr lang="fr-FR" b="1" dirty="0" smtClean="0">
              <a:solidFill>
                <a:schemeClr val="folHlink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3200" b="1" dirty="0" smtClean="0"/>
              <a:t>  </a:t>
            </a:r>
            <a:r>
              <a:rPr lang="fr-FR" sz="3200" b="1" dirty="0" err="1" smtClean="0"/>
              <a:t>Главни</a:t>
            </a:r>
            <a:r>
              <a:rPr lang="fr-FR" sz="3200" b="1" dirty="0" smtClean="0"/>
              <a:t> </a:t>
            </a:r>
            <a:r>
              <a:rPr lang="sr-Cyrl-CS" sz="3200" b="1" dirty="0" smtClean="0"/>
              <a:t>и</a:t>
            </a:r>
            <a:r>
              <a:rPr lang="fr-FR" sz="3200" b="1" dirty="0" err="1" smtClean="0"/>
              <a:t>звор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мекиње</a:t>
            </a:r>
            <a:r>
              <a:rPr lang="fr-FR" sz="3200" b="1" dirty="0" smtClean="0"/>
              <a:t> </a:t>
            </a:r>
            <a:r>
              <a:rPr lang="fr-FR" sz="3200" b="1" dirty="0" err="1" smtClean="0"/>
              <a:t>житари</a:t>
            </a:r>
            <a:r>
              <a:rPr lang="sr-Cyrl-CS" sz="3200" b="1" dirty="0" smtClean="0"/>
              <a:t>ц</a:t>
            </a:r>
            <a:r>
              <a:rPr lang="fr-FR" sz="3200" b="1" dirty="0" smtClean="0"/>
              <a:t>а. </a:t>
            </a:r>
            <a:endParaRPr lang="fr-FR" sz="3200" b="1" i="1" dirty="0" smtClean="0"/>
          </a:p>
          <a:p>
            <a:pPr marL="190500" indent="-19050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67450415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838200"/>
            <a:ext cx="9144000" cy="6019799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fr-FR" sz="2400" b="1" i="1" dirty="0" smtClean="0">
                <a:solidFill>
                  <a:schemeClr val="tx1"/>
                </a:solidFill>
              </a:rPr>
              <a:t>5. </a:t>
            </a:r>
            <a:r>
              <a:rPr lang="fr-FR" sz="2400" b="1" i="1" dirty="0" err="1" smtClean="0">
                <a:solidFill>
                  <a:schemeClr val="tx1"/>
                </a:solidFill>
              </a:rPr>
              <a:t>Полисахариди</a:t>
            </a:r>
            <a:endParaRPr lang="fr-FR" sz="24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4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400" b="1" i="1" dirty="0" smtClean="0">
                <a:solidFill>
                  <a:schemeClr val="tx1"/>
                </a:solidFill>
              </a:rPr>
              <a:t>		-</a:t>
            </a:r>
            <a:r>
              <a:rPr lang="en-US" sz="2400" b="1" i="1" dirty="0" smtClean="0">
                <a:solidFill>
                  <a:schemeClr val="tx1"/>
                </a:solidFill>
              </a:rPr>
              <a:t> </a:t>
            </a:r>
            <a:r>
              <a:rPr lang="fr-FR" sz="2400" b="1" i="1" dirty="0" err="1" smtClean="0">
                <a:solidFill>
                  <a:schemeClr val="tx1"/>
                </a:solidFill>
              </a:rPr>
              <a:t>Скроб</a:t>
            </a:r>
            <a:endParaRPr lang="fr-FR" sz="2400" b="1" dirty="0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fr-FR" sz="2400" b="1" dirty="0" err="1" smtClean="0">
                <a:solidFill>
                  <a:schemeClr val="tx1"/>
                </a:solidFill>
              </a:rPr>
              <a:t>Најзаступљенији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угљени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хидрат</a:t>
            </a:r>
            <a:r>
              <a:rPr lang="fr-FR" sz="2400" b="1" dirty="0" smtClean="0">
                <a:solidFill>
                  <a:schemeClr val="tx1"/>
                </a:solidFill>
              </a:rPr>
              <a:t> у </a:t>
            </a:r>
            <a:r>
              <a:rPr lang="fr-FR" sz="2400" b="1" dirty="0" err="1" smtClean="0">
                <a:solidFill>
                  <a:schemeClr val="tx1"/>
                </a:solidFill>
              </a:rPr>
              <a:t>исхрани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људи</a:t>
            </a:r>
            <a:r>
              <a:rPr lang="fr-FR" sz="2400" b="1" dirty="0" smtClean="0">
                <a:solidFill>
                  <a:schemeClr val="tx1"/>
                </a:solidFill>
              </a:rPr>
              <a:t>. </a:t>
            </a:r>
            <a:r>
              <a:rPr lang="fr-FR" sz="2400" b="1" dirty="0" err="1" smtClean="0">
                <a:solidFill>
                  <a:schemeClr val="tx1"/>
                </a:solidFill>
              </a:rPr>
              <a:t>Главни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извор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намирни</a:t>
            </a:r>
            <a:r>
              <a:rPr lang="sr-Cyrl-CS" sz="2400" b="1" dirty="0" smtClean="0">
                <a:solidFill>
                  <a:schemeClr val="tx1"/>
                </a:solidFill>
              </a:rPr>
              <a:t>ч</a:t>
            </a:r>
            <a:r>
              <a:rPr lang="fr-FR" sz="2400" b="1" dirty="0" smtClean="0">
                <a:solidFill>
                  <a:schemeClr val="tx1"/>
                </a:solidFill>
              </a:rPr>
              <a:t>е </a:t>
            </a:r>
            <a:r>
              <a:rPr lang="fr-FR" sz="2400" b="1" dirty="0" err="1" smtClean="0">
                <a:solidFill>
                  <a:schemeClr val="tx1"/>
                </a:solidFill>
              </a:rPr>
              <a:t>биљног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порекла</a:t>
            </a:r>
            <a:r>
              <a:rPr lang="fr-FR" sz="2400" b="1" dirty="0" smtClean="0">
                <a:solidFill>
                  <a:schemeClr val="tx1"/>
                </a:solidFill>
              </a:rPr>
              <a:t> (</a:t>
            </a:r>
            <a:r>
              <a:rPr lang="fr-FR" sz="2400" b="1" dirty="0" err="1" smtClean="0">
                <a:solidFill>
                  <a:schemeClr val="tx1"/>
                </a:solidFill>
              </a:rPr>
              <a:t>зрневље</a:t>
            </a:r>
            <a:r>
              <a:rPr lang="fr-FR" sz="2400" b="1" dirty="0" smtClean="0">
                <a:solidFill>
                  <a:schemeClr val="tx1"/>
                </a:solidFill>
              </a:rPr>
              <a:t>, </a:t>
            </a:r>
            <a:r>
              <a:rPr lang="fr-FR" sz="2400" b="1" dirty="0" err="1" smtClean="0">
                <a:solidFill>
                  <a:schemeClr val="tx1"/>
                </a:solidFill>
              </a:rPr>
              <a:t>кромпир</a:t>
            </a:r>
            <a:r>
              <a:rPr lang="fr-FR" sz="2400" b="1" dirty="0" smtClean="0">
                <a:solidFill>
                  <a:schemeClr val="tx1"/>
                </a:solidFill>
              </a:rPr>
              <a:t> и </a:t>
            </a:r>
            <a:r>
              <a:rPr lang="fr-FR" sz="2400" b="1" dirty="0" err="1" smtClean="0">
                <a:solidFill>
                  <a:schemeClr val="tx1"/>
                </a:solidFill>
              </a:rPr>
              <a:t>др</a:t>
            </a:r>
            <a:r>
              <a:rPr lang="fr-FR" sz="2400" b="1" dirty="0" smtClean="0">
                <a:solidFill>
                  <a:schemeClr val="tx1"/>
                </a:solidFill>
              </a:rPr>
              <a:t>.). </a:t>
            </a:r>
            <a:r>
              <a:rPr lang="fr-FR" sz="2400" b="1" dirty="0" err="1" smtClean="0">
                <a:solidFill>
                  <a:schemeClr val="tx1"/>
                </a:solidFill>
              </a:rPr>
              <a:t>Налазе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се</a:t>
            </a:r>
            <a:r>
              <a:rPr lang="fr-FR" sz="2400" b="1" dirty="0" smtClean="0">
                <a:solidFill>
                  <a:schemeClr val="tx1"/>
                </a:solidFill>
              </a:rPr>
              <a:t> у </a:t>
            </a:r>
            <a:r>
              <a:rPr lang="fr-FR" sz="2400" b="1" dirty="0" err="1" smtClean="0">
                <a:solidFill>
                  <a:schemeClr val="tx1"/>
                </a:solidFill>
              </a:rPr>
              <a:t>облику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финих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гранула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или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као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амилоза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или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амилопектин</a:t>
            </a:r>
            <a:r>
              <a:rPr lang="fr-FR" sz="2400" b="1" dirty="0" smtClean="0">
                <a:solidFill>
                  <a:schemeClr val="tx1"/>
                </a:solidFill>
              </a:rPr>
              <a:t>.</a:t>
            </a:r>
            <a:endParaRPr lang="fr-FR" sz="24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4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400" b="1" i="1" dirty="0" smtClean="0">
                <a:solidFill>
                  <a:schemeClr val="tx1"/>
                </a:solidFill>
              </a:rPr>
              <a:t>		-</a:t>
            </a:r>
            <a:r>
              <a:rPr lang="en-US" sz="2400" b="1" i="1" dirty="0" smtClean="0">
                <a:solidFill>
                  <a:schemeClr val="tx1"/>
                </a:solidFill>
              </a:rPr>
              <a:t> </a:t>
            </a:r>
            <a:r>
              <a:rPr lang="fr-FR" sz="2400" b="1" i="1" dirty="0" err="1" smtClean="0">
                <a:solidFill>
                  <a:schemeClr val="tx1"/>
                </a:solidFill>
              </a:rPr>
              <a:t>Декстрини</a:t>
            </a:r>
            <a:endParaRPr lang="fr-FR" sz="2400" b="1" dirty="0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fr-FR" sz="2400" b="1" dirty="0" err="1" smtClean="0">
                <a:solidFill>
                  <a:schemeClr val="tx1"/>
                </a:solidFill>
              </a:rPr>
              <a:t>Продукт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разградње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скроба</a:t>
            </a:r>
            <a:r>
              <a:rPr lang="fr-FR" sz="2400" b="1" dirty="0" smtClean="0">
                <a:solidFill>
                  <a:schemeClr val="tx1"/>
                </a:solidFill>
              </a:rPr>
              <a:t> и </a:t>
            </a:r>
            <a:r>
              <a:rPr lang="fr-FR" sz="2400" b="1" dirty="0" err="1" smtClean="0">
                <a:solidFill>
                  <a:schemeClr val="tx1"/>
                </a:solidFill>
              </a:rPr>
              <a:t>служе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као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главни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извор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угљених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хидрата</a:t>
            </a:r>
            <a:r>
              <a:rPr lang="fr-FR" sz="2400" b="1" dirty="0" smtClean="0">
                <a:solidFill>
                  <a:schemeClr val="tx1"/>
                </a:solidFill>
              </a:rPr>
              <a:t> у </a:t>
            </a:r>
            <a:r>
              <a:rPr lang="fr-FR" sz="2400" b="1" dirty="0" err="1" smtClean="0">
                <a:solidFill>
                  <a:schemeClr val="tx1"/>
                </a:solidFill>
              </a:rPr>
              <a:t>производњи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хране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за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ентералну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употребу</a:t>
            </a:r>
            <a:r>
              <a:rPr lang="fr-FR" sz="2400" b="1" dirty="0" smtClean="0">
                <a:solidFill>
                  <a:schemeClr val="tx1"/>
                </a:solidFill>
              </a:rPr>
              <a:t>.</a:t>
            </a:r>
            <a:endParaRPr lang="fr-FR" sz="24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4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400" b="1" i="1" dirty="0" smtClean="0">
                <a:solidFill>
                  <a:schemeClr val="tx1"/>
                </a:solidFill>
              </a:rPr>
              <a:t>		-</a:t>
            </a:r>
            <a:r>
              <a:rPr lang="en-US" sz="2400" b="1" i="1" dirty="0" smtClean="0">
                <a:solidFill>
                  <a:schemeClr val="tx1"/>
                </a:solidFill>
              </a:rPr>
              <a:t> </a:t>
            </a:r>
            <a:r>
              <a:rPr lang="fr-FR" sz="2400" b="1" i="1" dirty="0" err="1" smtClean="0">
                <a:solidFill>
                  <a:schemeClr val="tx1"/>
                </a:solidFill>
              </a:rPr>
              <a:t>Гликоген</a:t>
            </a:r>
            <a:endParaRPr lang="fr-FR" sz="2400" b="1" dirty="0" smtClean="0">
              <a:solidFill>
                <a:schemeClr val="tx1"/>
              </a:solidFill>
            </a:endParaRPr>
          </a:p>
          <a:p>
            <a:pPr marL="1543050" lvl="3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fr-FR" sz="2400" b="1" dirty="0" err="1" smtClean="0">
                <a:solidFill>
                  <a:schemeClr val="tx1"/>
                </a:solidFill>
              </a:rPr>
              <a:t>Нема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велики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значај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као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извор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енергије</a:t>
            </a:r>
            <a:r>
              <a:rPr lang="fr-FR" sz="2400" b="1" dirty="0" smtClean="0">
                <a:solidFill>
                  <a:schemeClr val="tx1"/>
                </a:solidFill>
              </a:rPr>
              <a:t> у </a:t>
            </a:r>
            <a:r>
              <a:rPr lang="fr-FR" sz="2400" b="1" dirty="0" err="1" smtClean="0">
                <a:solidFill>
                  <a:schemeClr val="tx1"/>
                </a:solidFill>
              </a:rPr>
              <a:t>исхрани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људи</a:t>
            </a:r>
            <a:r>
              <a:rPr lang="fr-FR" sz="2400" b="1" dirty="0" smtClean="0">
                <a:solidFill>
                  <a:schemeClr val="tx1"/>
                </a:solidFill>
              </a:rPr>
              <a:t>. </a:t>
            </a:r>
            <a:r>
              <a:rPr lang="fr-FR" sz="2400" b="1" dirty="0" err="1" smtClean="0">
                <a:solidFill>
                  <a:schemeClr val="tx1"/>
                </a:solidFill>
              </a:rPr>
              <a:t>Главни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извор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намирни</a:t>
            </a:r>
            <a:r>
              <a:rPr lang="sr-Cyrl-CS" sz="2400" b="1" dirty="0" smtClean="0">
                <a:solidFill>
                  <a:schemeClr val="tx1"/>
                </a:solidFill>
              </a:rPr>
              <a:t>ч</a:t>
            </a:r>
            <a:r>
              <a:rPr lang="fr-FR" sz="2400" b="1" dirty="0" smtClean="0">
                <a:solidFill>
                  <a:schemeClr val="tx1"/>
                </a:solidFill>
              </a:rPr>
              <a:t>е </a:t>
            </a:r>
            <a:r>
              <a:rPr lang="fr-FR" sz="2400" b="1" dirty="0" err="1" smtClean="0">
                <a:solidFill>
                  <a:schemeClr val="tx1"/>
                </a:solidFill>
              </a:rPr>
              <a:t>животињског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порекла</a:t>
            </a:r>
            <a:r>
              <a:rPr lang="fr-FR" sz="2400" b="1" dirty="0" smtClean="0">
                <a:solidFill>
                  <a:schemeClr val="tx1"/>
                </a:solidFill>
              </a:rPr>
              <a:t> : </a:t>
            </a:r>
            <a:r>
              <a:rPr lang="fr-FR" sz="2400" b="1" dirty="0" err="1" smtClean="0">
                <a:solidFill>
                  <a:schemeClr val="tx1"/>
                </a:solidFill>
              </a:rPr>
              <a:t>јетра</a:t>
            </a:r>
            <a:r>
              <a:rPr lang="fr-FR" sz="2400" b="1" dirty="0" smtClean="0">
                <a:solidFill>
                  <a:schemeClr val="tx1"/>
                </a:solidFill>
              </a:rPr>
              <a:t> и </a:t>
            </a:r>
            <a:r>
              <a:rPr lang="fr-FR" sz="2400" b="1" dirty="0" err="1" smtClean="0">
                <a:solidFill>
                  <a:schemeClr val="tx1"/>
                </a:solidFill>
              </a:rPr>
              <a:t>мишићи</a:t>
            </a:r>
            <a:r>
              <a:rPr lang="fr-FR" sz="2400" b="1" dirty="0" smtClean="0">
                <a:solidFill>
                  <a:schemeClr val="tx1"/>
                </a:solidFill>
              </a:rPr>
              <a:t>.</a:t>
            </a:r>
            <a:endParaRPr lang="fr-FR" sz="24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000" b="1" i="1" dirty="0" smtClean="0">
              <a:solidFill>
                <a:schemeClr val="tx1"/>
              </a:solidFill>
            </a:endParaRP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0" y="0"/>
            <a:ext cx="79930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>
                <a:latin typeface="Verdana" pitchFamily="34" charset="0"/>
              </a:rPr>
              <a:t>УГЉЕНИ ХИДРАТИ</a:t>
            </a:r>
            <a:r>
              <a:rPr lang="sr-Latn-CS" sz="3200" b="1" dirty="0">
                <a:latin typeface="Verdana" pitchFamily="34" charset="0"/>
              </a:rPr>
              <a:t>-врста и улога</a:t>
            </a:r>
            <a:r>
              <a:rPr lang="en-US" sz="3200" dirty="0">
                <a:latin typeface="Verdan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39702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13550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fr-FR" sz="2800" b="1" i="1" dirty="0" smtClean="0">
                <a:solidFill>
                  <a:schemeClr val="folHlink"/>
                </a:solidFill>
              </a:rPr>
              <a:t>6. </a:t>
            </a:r>
            <a:r>
              <a:rPr lang="fr-FR" sz="2800" b="1" i="1" dirty="0" err="1" smtClean="0">
                <a:solidFill>
                  <a:schemeClr val="folHlink"/>
                </a:solidFill>
              </a:rPr>
              <a:t>Нескробни</a:t>
            </a:r>
            <a:r>
              <a:rPr lang="fr-FR" sz="2800" b="1" i="1" dirty="0" smtClean="0">
                <a:solidFill>
                  <a:schemeClr val="folHlink"/>
                </a:solidFill>
              </a:rPr>
              <a:t> </a:t>
            </a:r>
            <a:r>
              <a:rPr lang="fr-FR" sz="2800" b="1" i="1" dirty="0" err="1" smtClean="0">
                <a:solidFill>
                  <a:schemeClr val="folHlink"/>
                </a:solidFill>
              </a:rPr>
              <a:t>полисахариди</a:t>
            </a:r>
            <a:r>
              <a:rPr lang="fr-FR" sz="2800" b="1" i="1" dirty="0" smtClean="0">
                <a:solidFill>
                  <a:schemeClr val="folHlink"/>
                </a:solidFill>
              </a:rPr>
              <a:t> </a:t>
            </a:r>
            <a:r>
              <a:rPr lang="fr-FR" sz="2800" b="1" i="1" dirty="0" err="1" smtClean="0">
                <a:solidFill>
                  <a:schemeClr val="folHlink"/>
                </a:solidFill>
              </a:rPr>
              <a:t>или</a:t>
            </a:r>
            <a:r>
              <a:rPr lang="fr-FR" sz="2800" b="1" i="1" dirty="0" smtClean="0">
                <a:solidFill>
                  <a:schemeClr val="folHlink"/>
                </a:solidFill>
              </a:rPr>
              <a:t> </a:t>
            </a:r>
            <a:r>
              <a:rPr lang="fr-FR" sz="2800" b="1" i="1" dirty="0" err="1" smtClean="0">
                <a:solidFill>
                  <a:schemeClr val="folHlink"/>
                </a:solidFill>
              </a:rPr>
              <a:t>дијетна</a:t>
            </a:r>
            <a:r>
              <a:rPr lang="fr-FR" sz="2800" b="1" i="1" dirty="0" smtClean="0">
                <a:solidFill>
                  <a:schemeClr val="folHlink"/>
                </a:solidFill>
              </a:rPr>
              <a:t> </a:t>
            </a:r>
            <a:r>
              <a:rPr lang="fr-FR" sz="2800" b="1" i="1" dirty="0" err="1" smtClean="0">
                <a:solidFill>
                  <a:schemeClr val="folHlink"/>
                </a:solidFill>
              </a:rPr>
              <a:t>биљна</a:t>
            </a:r>
            <a:r>
              <a:rPr lang="fr-FR" sz="2800" b="1" i="1" dirty="0" smtClean="0">
                <a:solidFill>
                  <a:schemeClr val="folHlink"/>
                </a:solidFill>
              </a:rPr>
              <a:t> </a:t>
            </a:r>
            <a:r>
              <a:rPr lang="fr-FR" sz="2800" b="1" i="1" dirty="0" err="1" smtClean="0">
                <a:solidFill>
                  <a:schemeClr val="folHlink"/>
                </a:solidFill>
              </a:rPr>
              <a:t>влакна</a:t>
            </a:r>
            <a:endParaRPr lang="fr-FR" sz="2800" b="1" dirty="0" smtClean="0">
              <a:solidFill>
                <a:schemeClr val="folHlink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800" b="1" dirty="0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800" b="1" dirty="0" smtClean="0"/>
              <a:t>	</a:t>
            </a:r>
            <a:r>
              <a:rPr lang="fr-FR" sz="2800" b="1" dirty="0" err="1" smtClean="0"/>
              <a:t>Главни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извор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зид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биљних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ћелија</a:t>
            </a:r>
            <a:r>
              <a:rPr lang="fr-FR" sz="2800" b="1" dirty="0" smtClean="0"/>
              <a:t>. </a:t>
            </a:r>
            <a:r>
              <a:rPr lang="fr-FR" sz="2800" b="1" dirty="0" err="1" smtClean="0"/>
              <a:t>Углавном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не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подлежу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варењу</a:t>
            </a:r>
            <a:r>
              <a:rPr lang="fr-FR" sz="2800" b="1" dirty="0" smtClean="0"/>
              <a:t> у </a:t>
            </a:r>
            <a:r>
              <a:rPr lang="fr-FR" sz="2800" b="1" dirty="0" err="1" smtClean="0"/>
              <a:t>танком</a:t>
            </a:r>
            <a:r>
              <a:rPr lang="fr-FR" sz="2800" b="1" dirty="0" smtClean="0"/>
              <a:t> </a:t>
            </a:r>
            <a:r>
              <a:rPr lang="sr-Cyrl-CS" sz="2800" b="1" dirty="0" smtClean="0"/>
              <a:t>ц</a:t>
            </a:r>
            <a:r>
              <a:rPr lang="fr-FR" sz="2800" b="1" dirty="0" err="1" smtClean="0"/>
              <a:t>реву</a:t>
            </a:r>
            <a:r>
              <a:rPr lang="fr-FR" sz="2800" b="1" dirty="0" smtClean="0"/>
              <a:t>. </a:t>
            </a:r>
          </a:p>
          <a:p>
            <a:pPr marL="190500" indent="-190500" algn="just">
              <a:lnSpc>
                <a:spcPct val="80000"/>
              </a:lnSpc>
            </a:pPr>
            <a:endParaRPr lang="sr-Latn-CS" sz="2800" b="1" dirty="0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800" b="1" dirty="0" smtClean="0"/>
              <a:t>	</a:t>
            </a:r>
            <a:r>
              <a:rPr lang="fr-FR" sz="2800" b="1" dirty="0" err="1" smtClean="0"/>
              <a:t>Деле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се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на</a:t>
            </a:r>
            <a:r>
              <a:rPr lang="fr-FR" sz="2800" b="1" dirty="0" smtClean="0"/>
              <a:t> :</a:t>
            </a:r>
            <a:endParaRPr lang="de-DE" sz="2800" b="1" i="1" dirty="0" smtClean="0"/>
          </a:p>
          <a:p>
            <a:pPr marL="190500" indent="-190500" algn="just">
              <a:lnSpc>
                <a:spcPct val="80000"/>
              </a:lnSpc>
            </a:pPr>
            <a:endParaRPr lang="sr-Latn-CS" sz="2800" b="1" i="1" dirty="0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800" b="1" i="1" dirty="0" smtClean="0"/>
              <a:t>		</a:t>
            </a:r>
            <a:r>
              <a:rPr lang="sr-Latn-CS" sz="2800" b="1" i="1" dirty="0" smtClean="0">
                <a:solidFill>
                  <a:schemeClr val="folHlink"/>
                </a:solidFill>
              </a:rPr>
              <a:t>-</a:t>
            </a:r>
            <a:r>
              <a:rPr lang="de-DE" sz="2800" b="1" i="1" dirty="0" smtClean="0">
                <a:solidFill>
                  <a:schemeClr val="folHlink"/>
                </a:solidFill>
              </a:rPr>
              <a:t>Растворљиве</a:t>
            </a:r>
            <a:r>
              <a:rPr lang="de-DE" sz="2800" b="1" i="1" dirty="0" smtClean="0"/>
              <a:t> (пектин, гуме и др.)</a:t>
            </a:r>
            <a:endParaRPr lang="de-DE" sz="2800" b="1" dirty="0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800" b="1" dirty="0" smtClean="0"/>
              <a:t>		          </a:t>
            </a:r>
            <a:r>
              <a:rPr lang="de-DE" sz="2800" b="1" dirty="0" smtClean="0"/>
              <a:t>Главни извор воће и поврће</a:t>
            </a:r>
            <a:endParaRPr lang="de-DE" sz="2800" b="1" i="1" dirty="0" smtClean="0"/>
          </a:p>
          <a:p>
            <a:pPr marL="190500" indent="-190500" algn="just">
              <a:lnSpc>
                <a:spcPct val="80000"/>
              </a:lnSpc>
            </a:pPr>
            <a:endParaRPr lang="sr-Latn-CS" sz="2800" b="1" i="1" dirty="0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800" b="1" i="1" dirty="0" smtClean="0"/>
              <a:t>		</a:t>
            </a:r>
            <a:r>
              <a:rPr lang="sr-Latn-CS" sz="2800" b="1" i="1" dirty="0" smtClean="0">
                <a:solidFill>
                  <a:schemeClr val="folHlink"/>
                </a:solidFill>
              </a:rPr>
              <a:t>-</a:t>
            </a:r>
            <a:r>
              <a:rPr lang="de-DE" sz="2800" b="1" i="1" dirty="0" smtClean="0">
                <a:solidFill>
                  <a:schemeClr val="folHlink"/>
                </a:solidFill>
              </a:rPr>
              <a:t>Нерастворљиве</a:t>
            </a:r>
            <a:r>
              <a:rPr lang="de-DE" sz="2800" b="1" i="1" dirty="0" smtClean="0"/>
              <a:t> (</a:t>
            </a:r>
            <a:r>
              <a:rPr lang="sr-Cyrl-CS" sz="2800" b="1" i="1" dirty="0" smtClean="0"/>
              <a:t>ц</a:t>
            </a:r>
            <a:r>
              <a:rPr lang="de-DE" sz="2800" b="1" i="1" dirty="0" smtClean="0"/>
              <a:t>елулоза и хеми</a:t>
            </a:r>
            <a:r>
              <a:rPr lang="sr-Cyrl-CS" sz="2800" b="1" i="1" dirty="0" smtClean="0"/>
              <a:t>ц</a:t>
            </a:r>
            <a:r>
              <a:rPr lang="de-DE" sz="2800" b="1" i="1" dirty="0" smtClean="0"/>
              <a:t>елулоза)</a:t>
            </a:r>
            <a:endParaRPr lang="sr-Latn-CS" sz="2800" b="1" i="1" dirty="0" smtClean="0"/>
          </a:p>
          <a:p>
            <a:pPr marL="190500" indent="-190500" algn="just">
              <a:lnSpc>
                <a:spcPct val="80000"/>
              </a:lnSpc>
              <a:buFontTx/>
              <a:buNone/>
            </a:pPr>
            <a:r>
              <a:rPr lang="sr-Latn-CS" sz="2800" b="1" dirty="0" smtClean="0"/>
              <a:t>	</a:t>
            </a:r>
            <a:r>
              <a:rPr lang="de-DE" sz="2800" b="1" dirty="0" smtClean="0">
                <a:solidFill>
                  <a:schemeClr val="folHlink"/>
                </a:solidFill>
              </a:rPr>
              <a:t>Главни извор мекиње житари</a:t>
            </a:r>
            <a:r>
              <a:rPr lang="sr-Cyrl-CS" sz="2800" b="1" dirty="0" smtClean="0">
                <a:solidFill>
                  <a:schemeClr val="folHlink"/>
                </a:solidFill>
              </a:rPr>
              <a:t>ц</a:t>
            </a:r>
            <a:r>
              <a:rPr lang="de-DE" sz="2800" b="1" dirty="0" smtClean="0">
                <a:solidFill>
                  <a:schemeClr val="folHlink"/>
                </a:solidFill>
              </a:rPr>
              <a:t>а.</a:t>
            </a:r>
            <a:endParaRPr lang="en-US" sz="2800" b="1" dirty="0" smtClean="0">
              <a:solidFill>
                <a:schemeClr val="folHlink"/>
              </a:solidFill>
            </a:endParaRPr>
          </a:p>
          <a:p>
            <a:pPr marL="190500" indent="-190500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402276233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990600"/>
            <a:ext cx="8748713" cy="5318720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  <a:buFontTx/>
              <a:buChar char="•"/>
            </a:pPr>
            <a:r>
              <a:rPr lang="de-DE" sz="2800" b="1" dirty="0" smtClean="0">
                <a:solidFill>
                  <a:schemeClr val="tx1"/>
                </a:solidFill>
              </a:rPr>
              <a:t>ВАРЕЊЕ УГЉЕНИХ ХИДРАТА ЗАПОЧИЊЕ У УСНОЈ ДУПЉИ ГДЕ ПОД УТИ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de-DE" sz="2800" b="1" dirty="0" smtClean="0">
                <a:solidFill>
                  <a:schemeClr val="tx1"/>
                </a:solidFill>
              </a:rPr>
              <a:t>АЈЕМ ПТИЈАЛИНА ИЗ ПЉУВАЧКЕ СЕ ОБАВЉА  ПОЧЕТНА ХИДРОЛИЗА. </a:t>
            </a:r>
            <a:endParaRPr lang="sr-Latn-CS" sz="28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FontTx/>
              <a:buChar char="•"/>
            </a:pPr>
            <a:endParaRPr lang="sr-Latn-CS" sz="28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FontTx/>
              <a:buChar char="•"/>
            </a:pPr>
            <a:endParaRPr lang="de-DE" sz="28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  <a:buFontTx/>
              <a:buChar char="•"/>
            </a:pPr>
            <a:r>
              <a:rPr lang="de-DE" sz="2800" b="1" dirty="0" smtClean="0">
                <a:solidFill>
                  <a:schemeClr val="tx1"/>
                </a:solidFill>
              </a:rPr>
              <a:t>НАСТАВЉА СЕ У ЈЕДЊАКУ И ЖЕЛУ</a:t>
            </a:r>
            <a:r>
              <a:rPr lang="sr-Cyrl-CS" sz="2800" b="1" dirty="0" smtClean="0">
                <a:solidFill>
                  <a:schemeClr val="tx1"/>
                </a:solidFill>
              </a:rPr>
              <a:t>Ц</a:t>
            </a:r>
            <a:r>
              <a:rPr lang="de-DE" sz="2800" b="1" dirty="0" smtClean="0">
                <a:solidFill>
                  <a:schemeClr val="tx1"/>
                </a:solidFill>
              </a:rPr>
              <a:t>У СВЕ ДОК ВИСОКА КИСЕЛОСТ ЖЕЛУДАЧНОГ СОКА НЕ ИНАКТИВИРА ДЕЈСТВО ПТИЈАЛИНА. </a:t>
            </a:r>
            <a:endParaRPr lang="sr-Latn-CS" sz="28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</a:p>
          <a:p>
            <a:pPr marL="190500" indent="-190500" algn="just">
              <a:lnSpc>
                <a:spcPct val="80000"/>
              </a:lnSpc>
            </a:pPr>
            <a:r>
              <a:rPr lang="de-DE" sz="1800" b="1" dirty="0" smtClean="0">
                <a:solidFill>
                  <a:schemeClr val="tx1"/>
                </a:solidFill>
              </a:rPr>
              <a:t>    </a:t>
            </a:r>
            <a:endParaRPr lang="sr-Latn-CS" sz="18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de-DE" sz="18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1800" b="1" dirty="0" smtClean="0">
                <a:solidFill>
                  <a:schemeClr val="tx1"/>
                </a:solidFill>
              </a:rPr>
              <a:t>	</a:t>
            </a:r>
            <a:endParaRPr lang="en-US" sz="1000" dirty="0" smtClean="0">
              <a:solidFill>
                <a:schemeClr val="tx1"/>
              </a:solidFill>
            </a:endParaRP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0" y="0"/>
            <a:ext cx="7993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 dirty="0">
                <a:latin typeface="Verdana" pitchFamily="34" charset="0"/>
              </a:rPr>
              <a:t>УГЉЕНИ ХИДРАТИ</a:t>
            </a:r>
            <a:r>
              <a:rPr lang="sr-Latn-CS" sz="2400" b="1" dirty="0">
                <a:latin typeface="Verdana" pitchFamily="34" charset="0"/>
              </a:rPr>
              <a:t>-ВАРЕЊЕ И АПСОРП</a:t>
            </a:r>
            <a:r>
              <a:rPr lang="sr-Cyrl-CS" sz="2400" b="1" dirty="0"/>
              <a:t>Ц</a:t>
            </a:r>
            <a:r>
              <a:rPr lang="sr-Latn-CS" sz="2400" b="1" dirty="0">
                <a:latin typeface="Verdana" pitchFamily="34" charset="0"/>
              </a:rPr>
              <a:t>ИЈА</a:t>
            </a:r>
            <a:endParaRPr lang="en-US" sz="2400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461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z="3200" b="1" dirty="0" smtClean="0"/>
              <a:t>УГЉЕНИ ХИДРАТИ</a:t>
            </a:r>
            <a:r>
              <a:rPr lang="sr-Latn-CS" sz="3200" b="1" dirty="0" smtClean="0"/>
              <a:t>-ВАРЕЊЕ И АПСОРП</a:t>
            </a:r>
            <a:r>
              <a:rPr lang="sr-Cyrl-CS" sz="3200" b="1" dirty="0" smtClean="0"/>
              <a:t>Ц</a:t>
            </a:r>
            <a:r>
              <a:rPr lang="sr-Latn-CS" sz="3200" b="1" dirty="0" smtClean="0"/>
              <a:t>ИЈА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 sz="2800" b="1" dirty="0" smtClean="0"/>
              <a:t>ОСТАТАК УГЉЕНИХ ХИДРАТА СЕ РАЗЛАЖЕ У ТАНКОМ </a:t>
            </a:r>
            <a:r>
              <a:rPr lang="sr-Cyrl-CS" sz="2800" b="1" dirty="0" smtClean="0"/>
              <a:t>Ц</a:t>
            </a:r>
            <a:r>
              <a:rPr lang="de-DE" sz="2800" b="1" dirty="0" smtClean="0"/>
              <a:t>РЕВУ ПОД УТИ</a:t>
            </a:r>
            <a:r>
              <a:rPr lang="sr-Cyrl-CS" sz="2800" b="1" dirty="0" smtClean="0"/>
              <a:t>Ц</a:t>
            </a:r>
            <a:r>
              <a:rPr lang="de-DE" sz="2800" b="1" dirty="0" smtClean="0"/>
              <a:t>АЈЕМ ПАНКРЕАСНЕ АМИЛАЗЕ У ПОЧЕТКУ ПРО</a:t>
            </a:r>
            <a:r>
              <a:rPr lang="sr-Cyrl-CS" sz="2800" b="1" dirty="0" smtClean="0"/>
              <a:t>Ц</a:t>
            </a:r>
            <a:r>
              <a:rPr lang="de-DE" sz="2800" b="1" dirty="0" smtClean="0"/>
              <a:t>ЕСА, А КАСНИЈЕ И ПОД УТИ</a:t>
            </a:r>
            <a:r>
              <a:rPr lang="sr-Cyrl-CS" sz="2800" b="1" dirty="0" smtClean="0"/>
              <a:t>Ц</a:t>
            </a:r>
            <a:r>
              <a:rPr lang="de-DE" sz="2800" b="1" dirty="0" smtClean="0"/>
              <a:t>АЈЕМ ЛАКТАЗЕ, САХАРАЗЕ, МАЛТАЗЕ И АЛФА-ДЕКСТРИНАЗЕ КОЈИ СЕ СТВАРАЈУ У ТАНКОМ СРЕВУ. </a:t>
            </a:r>
            <a:endParaRPr lang="sr-Cyrl-CS" sz="2800" b="1" dirty="0" smtClean="0"/>
          </a:p>
          <a:p>
            <a:pPr>
              <a:lnSpc>
                <a:spcPct val="90000"/>
              </a:lnSpc>
            </a:pPr>
            <a:r>
              <a:rPr lang="de-DE" sz="2800" b="1" dirty="0" smtClean="0"/>
              <a:t> ОВО РАЗЛАГАЊЕ ТРАЈЕ СВЕ ДОК СЕ НЕ ДОБИЈУ КОНАЧНИ ПРОДУКТИ РАЗЛАГАЊА ТЈ. ГЛУКОЗА, ЛАКТОЗА И ФРУКТОЗА</a:t>
            </a:r>
            <a:endParaRPr lang="sr-Latn-CS" sz="2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392466638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/>
              <a:t>УГЉЕНИ ХИДРАТИ</a:t>
            </a:r>
            <a:r>
              <a:rPr lang="sr-Latn-CS" sz="3200" b="1" smtClean="0"/>
              <a:t>-ВАРЕЊЕ И АПСОРП</a:t>
            </a:r>
            <a:r>
              <a:rPr lang="sr-Cyrl-CS" sz="3200" b="1" smtClean="0"/>
              <a:t>Ц</a:t>
            </a:r>
            <a:r>
              <a:rPr lang="sr-Latn-CS" sz="3200" b="1" smtClean="0"/>
              <a:t>ИЈА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de-DE" b="1" dirty="0" smtClean="0"/>
              <a:t>КОНАЧНИ ПРОДУКТИ РАЗЛАГАЊА УГЉЕНИХ ХИДРАТА СЕ АПСОРБУЈУ У ТАНКОМ </a:t>
            </a:r>
            <a:r>
              <a:rPr lang="sr-Cyrl-CS" b="1" dirty="0" smtClean="0"/>
              <a:t>Ц</a:t>
            </a:r>
            <a:r>
              <a:rPr lang="de-DE" b="1" dirty="0" smtClean="0"/>
              <a:t>РЕВУ УЗ СПЕ</a:t>
            </a:r>
            <a:r>
              <a:rPr lang="sr-Cyrl-CS" b="1" dirty="0" smtClean="0"/>
              <a:t>Ц</a:t>
            </a:r>
            <a:r>
              <a:rPr lang="de-DE" b="1" dirty="0" smtClean="0"/>
              <a:t>ИФИЧНЕ ПРО</a:t>
            </a:r>
            <a:r>
              <a:rPr lang="sr-Cyrl-CS" b="1" dirty="0" smtClean="0"/>
              <a:t>Ц</a:t>
            </a:r>
            <a:r>
              <a:rPr lang="de-DE" b="1" dirty="0" smtClean="0"/>
              <a:t>ЕСЕ ПРИ КОЈИМА СЕ ТРОШИ ЈОН НАТРИЈУМА И ЕНЕРГИЈА</a:t>
            </a:r>
            <a:r>
              <a:rPr lang="en-US" sz="1800" dirty="0" smtClean="0"/>
              <a:t> </a:t>
            </a:r>
          </a:p>
          <a:p>
            <a:endParaRPr lang="sr-Latn-CS" dirty="0" smtClean="0"/>
          </a:p>
        </p:txBody>
      </p:sp>
    </p:spTree>
    <p:extLst>
      <p:ext uri="{BB962C8B-B14F-4D97-AF65-F5344CB8AC3E}">
        <p14:creationId xmlns:p14="http://schemas.microsoft.com/office/powerpoint/2010/main" xmlns="" val="34318682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838200"/>
            <a:ext cx="9144000" cy="5111080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sz="1800" b="1" dirty="0" smtClean="0">
                <a:solidFill>
                  <a:schemeClr val="tx1"/>
                </a:solidFill>
              </a:rPr>
              <a:t>	</a:t>
            </a:r>
            <a:r>
              <a:rPr lang="sr-Cyrl-CS" sz="3600" b="1" dirty="0" smtClean="0">
                <a:solidFill>
                  <a:schemeClr val="tx1"/>
                </a:solidFill>
              </a:rPr>
              <a:t>Ц</a:t>
            </a:r>
            <a:r>
              <a:rPr lang="de-DE" sz="3600" b="1" dirty="0" smtClean="0">
                <a:solidFill>
                  <a:schemeClr val="tx1"/>
                </a:solidFill>
              </a:rPr>
              <a:t>ЕНТРАЛНО МЕСТО У МЕТАБОЛИЗМУ УГЉЕНИХ ХИДРАТА ИМА ГЛУКОЗА.</a:t>
            </a:r>
            <a:endParaRPr lang="sr-Latn-CS" sz="36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de-DE" sz="3600" b="1" dirty="0" smtClean="0">
                <a:solidFill>
                  <a:schemeClr val="tx1"/>
                </a:solidFill>
              </a:rPr>
              <a:t> </a:t>
            </a:r>
            <a:endParaRPr lang="sr-Latn-CS" sz="36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de-DE" sz="36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3600" b="1" dirty="0" smtClean="0">
                <a:solidFill>
                  <a:schemeClr val="tx1"/>
                </a:solidFill>
              </a:rPr>
              <a:t>	</a:t>
            </a:r>
            <a:r>
              <a:rPr lang="de-DE" sz="3600" b="1" dirty="0" smtClean="0">
                <a:solidFill>
                  <a:schemeClr val="tx1"/>
                </a:solidFill>
              </a:rPr>
              <a:t>ОНА СЕ У ЉУДСКОМ ОРГАНИЗМУ КОРИСТИ ЗА СТВАРАЊЕ ЕНЕРГИЈЕ, СКЛАДИШТЕЊЕ ЕНЕРГИЈЕ И СИНТЕЗУ ЈЕДИЊЕЊА КОЈЕ ЈЕ САДРЖЕ (ДНК, РНК, АМИНОКИСЕЛИНЕ). </a:t>
            </a:r>
            <a:endParaRPr lang="sr-Latn-CS" sz="36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36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dirty="0" smtClean="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0" y="0"/>
            <a:ext cx="79930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b="1" dirty="0">
                <a:latin typeface="Verdana" pitchFamily="34" charset="0"/>
              </a:rPr>
              <a:t>УГЉЕНИ ХИДРАТИ</a:t>
            </a:r>
            <a:r>
              <a:rPr lang="sr-Latn-CS" sz="2800" b="1" dirty="0">
                <a:latin typeface="Verdana" pitchFamily="34" charset="0"/>
              </a:rPr>
              <a:t>-МЕТАБОЛИЗАМ</a:t>
            </a:r>
            <a:endParaRPr lang="en-US" sz="2800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591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0"/>
            <a:ext cx="9144000" cy="6858000"/>
          </a:xfrm>
        </p:spPr>
        <p:txBody>
          <a:bodyPr/>
          <a:lstStyle/>
          <a:p>
            <a:pPr marL="457200" indent="-457200" algn="ctr">
              <a:lnSpc>
                <a:spcPct val="90000"/>
              </a:lnSpc>
              <a:buFontTx/>
              <a:buNone/>
            </a:pPr>
            <a:r>
              <a:rPr lang="de-DE" sz="2800" b="1" dirty="0" smtClean="0"/>
              <a:t>КОН</a:t>
            </a:r>
            <a:r>
              <a:rPr lang="sr-Cyrl-CS" sz="2800" b="1" dirty="0" smtClean="0"/>
              <a:t>Ц</a:t>
            </a:r>
            <a:r>
              <a:rPr lang="de-DE" sz="2800" b="1" dirty="0" smtClean="0"/>
              <a:t>ЕНТРА</a:t>
            </a:r>
            <a:r>
              <a:rPr lang="sr-Cyrl-CS" sz="2800" b="1" dirty="0" smtClean="0"/>
              <a:t>Ц</a:t>
            </a:r>
            <a:r>
              <a:rPr lang="de-DE" sz="2800" b="1" dirty="0" smtClean="0"/>
              <a:t>ИЈА </a:t>
            </a:r>
            <a:r>
              <a:rPr lang="sr-Cyrl-CS" sz="2800" b="1" dirty="0" smtClean="0"/>
              <a:t>ГЛУКОЗЕ </a:t>
            </a:r>
            <a:r>
              <a:rPr lang="de-DE" sz="2800" b="1" dirty="0" smtClean="0"/>
              <a:t>У ОРГАНИЗМУ ЈЕ ХОРМОНСКИ РЕГУЛИСАНА</a:t>
            </a:r>
          </a:p>
          <a:p>
            <a:pPr marL="457200" indent="-457200" algn="ctr">
              <a:lnSpc>
                <a:spcPct val="90000"/>
              </a:lnSpc>
              <a:buFontTx/>
              <a:buNone/>
            </a:pPr>
            <a:endParaRPr lang="sr-Cyrl-CS" sz="2800" b="1" dirty="0" smtClean="0"/>
          </a:p>
          <a:p>
            <a:pPr marL="457200" indent="-457200" algn="just">
              <a:lnSpc>
                <a:spcPct val="90000"/>
              </a:lnSpc>
              <a:buFontTx/>
              <a:buAutoNum type="arabicPeriod"/>
            </a:pPr>
            <a:r>
              <a:rPr lang="de-DE" sz="2400" b="1" dirty="0" smtClean="0"/>
              <a:t>ХОРМОНИ КОЈИ ПОВЕЋАВАЈУ ЊЕН НИВО СУ</a:t>
            </a:r>
            <a:r>
              <a:rPr lang="sr-Cyrl-CS" sz="2400" b="1" dirty="0" smtClean="0"/>
              <a:t>:</a:t>
            </a:r>
          </a:p>
          <a:p>
            <a:pPr marL="457200" indent="-457200" algn="just">
              <a:lnSpc>
                <a:spcPct val="90000"/>
              </a:lnSpc>
              <a:buFontTx/>
              <a:buNone/>
            </a:pPr>
            <a:endParaRPr lang="sr-Cyrl-CS" sz="2000" b="1" dirty="0" smtClean="0"/>
          </a:p>
          <a:p>
            <a:pPr marL="457200" indent="-457200">
              <a:lnSpc>
                <a:spcPct val="90000"/>
              </a:lnSpc>
            </a:pPr>
            <a:r>
              <a:rPr lang="de-DE" sz="2000" b="1" dirty="0" smtClean="0"/>
              <a:t>ГЛУКАГОН, </a:t>
            </a:r>
            <a:endParaRPr lang="sr-Cyrl-CS" sz="2000" b="1" dirty="0" smtClean="0"/>
          </a:p>
          <a:p>
            <a:pPr marL="457200" indent="-457200">
              <a:lnSpc>
                <a:spcPct val="90000"/>
              </a:lnSpc>
            </a:pPr>
            <a:r>
              <a:rPr lang="de-DE" sz="2000" b="1" dirty="0" smtClean="0"/>
              <a:t>СОМАТОСТАТИН, </a:t>
            </a:r>
            <a:endParaRPr lang="sr-Cyrl-CS" sz="2000" b="1" dirty="0" smtClean="0"/>
          </a:p>
          <a:p>
            <a:pPr marL="457200" indent="-457200">
              <a:lnSpc>
                <a:spcPct val="90000"/>
              </a:lnSpc>
            </a:pPr>
            <a:r>
              <a:rPr lang="de-DE" sz="2000" b="1" dirty="0" smtClean="0"/>
              <a:t>АДРЕНАЛИН, </a:t>
            </a:r>
            <a:endParaRPr lang="sr-Cyrl-CS" sz="2000" b="1" dirty="0" smtClean="0"/>
          </a:p>
          <a:p>
            <a:pPr marL="457200" indent="-457200">
              <a:lnSpc>
                <a:spcPct val="90000"/>
              </a:lnSpc>
            </a:pPr>
            <a:r>
              <a:rPr lang="de-DE" sz="2000" b="1" dirty="0" smtClean="0"/>
              <a:t>ХОРМОН РАСТА, </a:t>
            </a:r>
            <a:endParaRPr lang="sr-Cyrl-CS" sz="2000" b="1" dirty="0" smtClean="0"/>
          </a:p>
          <a:p>
            <a:pPr marL="457200" indent="-457200">
              <a:lnSpc>
                <a:spcPct val="90000"/>
              </a:lnSpc>
            </a:pPr>
            <a:r>
              <a:rPr lang="de-DE" sz="2000" b="1" dirty="0" smtClean="0"/>
              <a:t>АДЕНОКОРТИКОТРОПНИ ХОРМОН, </a:t>
            </a:r>
            <a:endParaRPr lang="sr-Cyrl-CS" sz="2000" b="1" dirty="0" smtClean="0"/>
          </a:p>
          <a:p>
            <a:pPr marL="457200" indent="-457200">
              <a:lnSpc>
                <a:spcPct val="90000"/>
              </a:lnSpc>
            </a:pPr>
            <a:r>
              <a:rPr lang="de-DE" sz="2000" b="1" dirty="0" smtClean="0"/>
              <a:t>ГЛИКОКОРТИКОИДИ,</a:t>
            </a:r>
            <a:endParaRPr lang="sr-Cyrl-CS" sz="2000" b="1" dirty="0" smtClean="0"/>
          </a:p>
          <a:p>
            <a:pPr marL="457200" indent="-457200">
              <a:lnSpc>
                <a:spcPct val="90000"/>
              </a:lnSpc>
            </a:pPr>
            <a:r>
              <a:rPr lang="de-DE" sz="2000" b="1" dirty="0" smtClean="0"/>
              <a:t>ХОРМОНИ ШТИТАСТЕ ЖЛЕЗДЕ.</a:t>
            </a:r>
            <a:r>
              <a:rPr lang="de-DE" sz="2400" b="1" dirty="0" smtClean="0"/>
              <a:t>  </a:t>
            </a:r>
            <a:endParaRPr lang="sr-Cyrl-CS" sz="2400" b="1" dirty="0" smtClean="0"/>
          </a:p>
          <a:p>
            <a:pPr marL="457200" indent="-457200">
              <a:lnSpc>
                <a:spcPct val="90000"/>
              </a:lnSpc>
              <a:buFontTx/>
              <a:buNone/>
            </a:pPr>
            <a:endParaRPr lang="sr-Cyrl-CS" sz="2400" b="1" dirty="0" smtClean="0"/>
          </a:p>
          <a:p>
            <a:pPr marL="457200" indent="-457200" algn="just">
              <a:lnSpc>
                <a:spcPct val="90000"/>
              </a:lnSpc>
              <a:buFontTx/>
              <a:buNone/>
            </a:pPr>
            <a:r>
              <a:rPr lang="sr-Cyrl-CS" sz="2400" b="1" dirty="0" smtClean="0"/>
              <a:t>2. </a:t>
            </a:r>
            <a:r>
              <a:rPr lang="de-DE" sz="2400" b="1" dirty="0" smtClean="0"/>
              <a:t>ХОРМОН КОЈИ СМАЊУЈЕ ЊЕН НИВО ЈЕ ИНСУЛИН.</a:t>
            </a:r>
            <a:r>
              <a:rPr lang="sr-Latn-CS" sz="2400" b="1" dirty="0" smtClean="0"/>
              <a:t>  </a:t>
            </a:r>
          </a:p>
          <a:p>
            <a:pPr marL="457200" indent="-457200">
              <a:lnSpc>
                <a:spcPct val="90000"/>
              </a:lnSpc>
            </a:pPr>
            <a:endParaRPr lang="sr-Latn-CS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39821815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609600"/>
            <a:ext cx="9144000" cy="5943600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b="1" dirty="0" smtClean="0">
                <a:solidFill>
                  <a:schemeClr val="tx1"/>
                </a:solidFill>
              </a:rPr>
              <a:t>	</a:t>
            </a:r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 органска једињења типичне конзистен</a:t>
            </a:r>
            <a:r>
              <a:rPr lang="sr-Cyrl-C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ије, нерастворљива у води. </a:t>
            </a:r>
            <a:endParaRPr lang="sr-Latn-C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исхрани људи када се каже „масти“ подразумевају се масне компоненте у храни. Када се каже „липиди“ подразумевају се масти у про</a:t>
            </a:r>
            <a:r>
              <a:rPr lang="sr-Cyrl-C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есу метаболизма у организму човека.</a:t>
            </a:r>
            <a:endParaRPr lang="sr-Latn-C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8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800" b="1" dirty="0" smtClean="0">
                <a:solidFill>
                  <a:schemeClr val="tx1"/>
                </a:solidFill>
              </a:rPr>
              <a:t>	</a:t>
            </a:r>
            <a:r>
              <a:rPr lang="de-DE" sz="2800" b="1" dirty="0" smtClean="0">
                <a:solidFill>
                  <a:schemeClr val="tx1"/>
                </a:solidFill>
              </a:rPr>
              <a:t>У ЗЕМЉАМА ЕВРОПЕ И АМЕРИКЕ УНОС МАСТИ СЕ КРЕЋЕ ОКО 40 ДО 45% (У НАШОЈ ЗЕМЉИ 30 ДО 40%)       РАЧУНАТО ПРЕМА ПОТРОШЊИ ХРАНЕ ПО СТАНОВНИКУ!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endParaRPr lang="sr-Latn-CS" sz="2800" dirty="0" smtClean="0">
              <a:solidFill>
                <a:schemeClr val="tx1"/>
              </a:solidFill>
            </a:endParaRPr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0" y="0"/>
            <a:ext cx="79930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2800" b="1" dirty="0">
                <a:latin typeface="Verdana" pitchFamily="34" charset="0"/>
              </a:rPr>
              <a:t>МАСТИ</a:t>
            </a:r>
            <a:r>
              <a:rPr lang="sr-Latn-CS" sz="2800" b="1" dirty="0">
                <a:latin typeface="Verdana" pitchFamily="34" charset="0"/>
              </a:rPr>
              <a:t>-дефини</a:t>
            </a:r>
            <a:r>
              <a:rPr lang="sr-Cyrl-CS" sz="2800" b="1" dirty="0">
                <a:latin typeface="Verdana" pitchFamily="34" charset="0"/>
              </a:rPr>
              <a:t>ц</a:t>
            </a:r>
            <a:r>
              <a:rPr lang="sr-Latn-CS" sz="2800" b="1" dirty="0">
                <a:latin typeface="Verdana" pitchFamily="34" charset="0"/>
              </a:rPr>
              <a:t>ија</a:t>
            </a:r>
            <a:endParaRPr lang="en-US" sz="54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295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071563"/>
            <a:ext cx="8229600" cy="5510212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buClr>
                <a:schemeClr val="bg2"/>
              </a:buClr>
              <a:buNone/>
            </a:pPr>
            <a:r>
              <a:rPr lang="en-US" sz="2800" dirty="0" smtClean="0"/>
              <a:t>1. </a:t>
            </a:r>
            <a:r>
              <a:rPr lang="sr-Cyrl-CS" sz="2800" dirty="0" smtClean="0"/>
              <a:t>Целокупно становништво треба да буде снабдевено </a:t>
            </a:r>
            <a:r>
              <a:rPr lang="sr-Cyrl-CS" sz="2800" b="1" dirty="0" smtClean="0"/>
              <a:t>довољним количинама КВАЛИТЕТНИХ НАМИРНИЦА са приступачним ценама</a:t>
            </a:r>
            <a:r>
              <a:rPr lang="sr-Cyrl-CS" sz="2800" dirty="0" smtClean="0"/>
              <a:t>. </a:t>
            </a:r>
          </a:p>
          <a:p>
            <a:pPr marL="609600" indent="-609600" algn="just">
              <a:lnSpc>
                <a:spcPct val="90000"/>
              </a:lnSpc>
              <a:buClr>
                <a:schemeClr val="bg2"/>
              </a:buClr>
              <a:buFont typeface="Wingdings" pitchFamily="2" charset="2"/>
              <a:buAutoNum type="arabicPeriod"/>
            </a:pPr>
            <a:endParaRPr lang="sr-Cyrl-CS" sz="2800" dirty="0" smtClean="0"/>
          </a:p>
          <a:p>
            <a:pPr marL="1371600" lvl="2" indent="-457200" algn="just">
              <a:lnSpc>
                <a:spcPct val="90000"/>
              </a:lnSpc>
              <a:buFont typeface="Wingdings" pitchFamily="2" charset="2"/>
              <a:buNone/>
            </a:pPr>
            <a:r>
              <a:rPr lang="sr-Cyrl-CS" sz="2000" dirty="0" smtClean="0"/>
              <a:t>	</a:t>
            </a:r>
            <a:r>
              <a:rPr lang="sr-Cyrl-CS" dirty="0" smtClean="0"/>
              <a:t>У те сврхе, у лабораторијама треба да се контролишу параметри квалитета намирница, као што су </a:t>
            </a:r>
          </a:p>
          <a:p>
            <a:pPr marL="990600" lvl="1" indent="-533400" algn="just">
              <a:lnSpc>
                <a:spcPct val="90000"/>
              </a:lnSpc>
              <a:buFontTx/>
              <a:buNone/>
            </a:pPr>
            <a:endParaRPr lang="sr-Cyrl-CS" dirty="0" smtClean="0"/>
          </a:p>
          <a:p>
            <a:pPr marL="1752600" lvl="3" indent="-381000" algn="just">
              <a:lnSpc>
                <a:spcPct val="90000"/>
              </a:lnSpc>
            </a:pPr>
            <a:r>
              <a:rPr lang="sr-Cyrl-CS" dirty="0" smtClean="0"/>
              <a:t>боја</a:t>
            </a:r>
          </a:p>
          <a:p>
            <a:pPr marL="1752600" lvl="3" indent="-381000" algn="just">
              <a:lnSpc>
                <a:spcPct val="90000"/>
              </a:lnSpc>
            </a:pPr>
            <a:r>
              <a:rPr lang="sr-Cyrl-CS" dirty="0" smtClean="0"/>
              <a:t>мирис</a:t>
            </a:r>
          </a:p>
          <a:p>
            <a:pPr marL="1752600" lvl="3" indent="-381000" algn="just">
              <a:lnSpc>
                <a:spcPct val="90000"/>
              </a:lnSpc>
            </a:pPr>
            <a:r>
              <a:rPr lang="sr-Cyrl-CS" dirty="0" smtClean="0"/>
              <a:t>укус</a:t>
            </a:r>
          </a:p>
          <a:p>
            <a:pPr marL="1752600" lvl="3" indent="-381000" algn="just">
              <a:lnSpc>
                <a:spcPct val="90000"/>
              </a:lnSpc>
            </a:pPr>
            <a:r>
              <a:rPr lang="en-US" dirty="0" smtClean="0"/>
              <a:t>pH</a:t>
            </a:r>
            <a:r>
              <a:rPr lang="sr-Cyrl-CS" dirty="0" smtClean="0"/>
              <a:t> (киселост) и др. </a:t>
            </a:r>
            <a:endParaRPr lang="sr-Latn-CS" dirty="0" smtClean="0"/>
          </a:p>
        </p:txBody>
      </p:sp>
    </p:spTree>
    <p:extLst>
      <p:ext uri="{BB962C8B-B14F-4D97-AF65-F5344CB8AC3E}">
        <p14:creationId xmlns:p14="http://schemas.microsoft.com/office/powerpoint/2010/main" xmlns="" val="410304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838199"/>
            <a:ext cx="9144000" cy="6019801"/>
          </a:xfrm>
        </p:spPr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de-DE" sz="2400" b="1" dirty="0" smtClean="0">
                <a:solidFill>
                  <a:schemeClr val="tx1"/>
                </a:solidFill>
              </a:rPr>
              <a:t>Биолошка улога масти је вишеструка</a:t>
            </a:r>
            <a:r>
              <a:rPr lang="sr-Cyrl-CS" sz="2400" b="1" dirty="0" smtClean="0">
                <a:solidFill>
                  <a:schemeClr val="tx1"/>
                </a:solidFill>
              </a:rPr>
              <a:t>:</a:t>
            </a:r>
            <a:endParaRPr lang="de-DE" sz="2400" b="1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Char char="n"/>
            </a:pPr>
            <a:endParaRPr lang="sr-Latn-CS" sz="2400" b="1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de-DE" sz="2400" b="1" dirty="0" smtClean="0">
                <a:solidFill>
                  <a:schemeClr val="tx1"/>
                </a:solidFill>
              </a:rPr>
              <a:t>Служе као извор енергије. У облику тригли</a:t>
            </a:r>
            <a:r>
              <a:rPr lang="sr-Cyrl-CS" sz="2400" b="1" dirty="0" smtClean="0">
                <a:solidFill>
                  <a:schemeClr val="tx1"/>
                </a:solidFill>
              </a:rPr>
              <a:t>ц</a:t>
            </a:r>
            <a:r>
              <a:rPr lang="de-DE" sz="2400" b="1" dirty="0" smtClean="0">
                <a:solidFill>
                  <a:schemeClr val="tx1"/>
                </a:solidFill>
              </a:rPr>
              <a:t>ерида складиште се у организму као енергетска резерва.</a:t>
            </a: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/>
            </a:pPr>
            <a:endParaRPr lang="sr-Latn-CS" sz="2400" b="1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de-DE" sz="2400" b="1" dirty="0" smtClean="0">
                <a:solidFill>
                  <a:schemeClr val="tx1"/>
                </a:solidFill>
              </a:rPr>
              <a:t>Учествују у мембрани свих живих ћелија.</a:t>
            </a: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/>
            </a:pPr>
            <a:endParaRPr lang="sr-Latn-CS" sz="2400" b="1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de-DE" sz="2400" b="1" dirty="0" smtClean="0">
                <a:solidFill>
                  <a:schemeClr val="tx1"/>
                </a:solidFill>
              </a:rPr>
              <a:t>Подлежу метаболичкој трансформа</a:t>
            </a:r>
            <a:r>
              <a:rPr lang="sr-Cyrl-CS" sz="2400" b="1" dirty="0" smtClean="0">
                <a:solidFill>
                  <a:schemeClr val="tx1"/>
                </a:solidFill>
              </a:rPr>
              <a:t>ц</a:t>
            </a:r>
            <a:r>
              <a:rPr lang="de-DE" sz="2400" b="1" dirty="0" smtClean="0">
                <a:solidFill>
                  <a:schemeClr val="tx1"/>
                </a:solidFill>
              </a:rPr>
              <a:t>ији ради стварања спе</a:t>
            </a:r>
            <a:r>
              <a:rPr lang="sr-Cyrl-CS" sz="2400" b="1" dirty="0" smtClean="0">
                <a:solidFill>
                  <a:schemeClr val="tx1"/>
                </a:solidFill>
              </a:rPr>
              <a:t>ц</a:t>
            </a:r>
            <a:r>
              <a:rPr lang="de-DE" sz="2400" b="1" dirty="0" smtClean="0">
                <a:solidFill>
                  <a:schemeClr val="tx1"/>
                </a:solidFill>
              </a:rPr>
              <a:t>ифичних супстан</a:t>
            </a:r>
            <a:r>
              <a:rPr lang="sr-Cyrl-CS" sz="2400" b="1" dirty="0" smtClean="0">
                <a:solidFill>
                  <a:schemeClr val="tx1"/>
                </a:solidFill>
              </a:rPr>
              <a:t>ц</a:t>
            </a:r>
            <a:r>
              <a:rPr lang="de-DE" sz="2400" b="1" dirty="0" smtClean="0">
                <a:solidFill>
                  <a:schemeClr val="tx1"/>
                </a:solidFill>
              </a:rPr>
              <a:t>и значајних са физиолошког аспекта (холестерол се метаболише у надбубрежној жлезди у различите стероидне хормоне)!</a:t>
            </a: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/>
            </a:pPr>
            <a:endParaRPr lang="sr-Latn-CS" sz="2400" b="1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de-DE" sz="2400" b="1" dirty="0" smtClean="0">
                <a:solidFill>
                  <a:schemeClr val="tx1"/>
                </a:solidFill>
              </a:rPr>
              <a:t>Доприносе бољем укусу хране.</a:t>
            </a:r>
            <a:endParaRPr lang="sr-Latn-CS" sz="2400" b="1" dirty="0" smtClean="0">
              <a:solidFill>
                <a:schemeClr val="tx1"/>
              </a:solidFill>
            </a:endParaRP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2800" b="1" dirty="0">
                <a:latin typeface="Verdana" pitchFamily="34" charset="0"/>
              </a:rPr>
              <a:t>МАСТИ</a:t>
            </a:r>
            <a:r>
              <a:rPr lang="sr-Latn-CS" sz="2800" b="1" dirty="0">
                <a:latin typeface="Verdana" pitchFamily="34" charset="0"/>
              </a:rPr>
              <a:t>-врсте и улога</a:t>
            </a:r>
            <a:endParaRPr lang="en-US" sz="54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686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762000"/>
            <a:ext cx="9144000" cy="5547320"/>
          </a:xfrm>
        </p:spPr>
        <p:txBody>
          <a:bodyPr>
            <a:normAutofit/>
          </a:bodyPr>
          <a:lstStyle/>
          <a:p>
            <a:pPr marL="609600" indent="-609600" algn="just">
              <a:lnSpc>
                <a:spcPct val="80000"/>
              </a:lnSpc>
            </a:pPr>
            <a:r>
              <a:rPr lang="fr-FR" sz="2800" b="1" i="1" dirty="0" err="1" smtClean="0">
                <a:solidFill>
                  <a:schemeClr val="tx1"/>
                </a:solidFill>
              </a:rPr>
              <a:t>По</a:t>
            </a:r>
            <a:r>
              <a:rPr lang="fr-FR" sz="2800" b="1" i="1" dirty="0" smtClean="0">
                <a:solidFill>
                  <a:schemeClr val="tx1"/>
                </a:solidFill>
              </a:rPr>
              <a:t> </a:t>
            </a:r>
            <a:r>
              <a:rPr lang="fr-FR" sz="2800" b="1" i="1" dirty="0" err="1" smtClean="0">
                <a:solidFill>
                  <a:schemeClr val="tx1"/>
                </a:solidFill>
              </a:rPr>
              <a:t>пореклу</a:t>
            </a:r>
            <a:endParaRPr lang="sr-Latn-CS" sz="2800" b="1" i="1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</a:pPr>
            <a:endParaRPr lang="fr-FR" sz="2800" b="1" dirty="0" smtClean="0">
              <a:solidFill>
                <a:schemeClr val="tx1"/>
              </a:solidFill>
            </a:endParaRPr>
          </a:p>
          <a:p>
            <a:pPr marL="1371600" lvl="2" indent="-457200" algn="just">
              <a:lnSpc>
                <a:spcPct val="80000"/>
              </a:lnSpc>
              <a:buFontTx/>
              <a:buAutoNum type="arabicPeriod"/>
            </a:pPr>
            <a:r>
              <a:rPr lang="fr-FR" sz="2800" b="1" dirty="0" err="1" smtClean="0">
                <a:solidFill>
                  <a:schemeClr val="tx1"/>
                </a:solidFill>
              </a:rPr>
              <a:t>Биљне</a:t>
            </a:r>
            <a:endParaRPr lang="fr-FR" sz="2800" b="1" dirty="0" smtClean="0">
              <a:solidFill>
                <a:schemeClr val="tx1"/>
              </a:solidFill>
            </a:endParaRPr>
          </a:p>
          <a:p>
            <a:pPr marL="1371600" lvl="2" indent="-457200" algn="just">
              <a:lnSpc>
                <a:spcPct val="80000"/>
              </a:lnSpc>
              <a:buFontTx/>
              <a:buAutoNum type="arabicPeriod"/>
            </a:pPr>
            <a:r>
              <a:rPr lang="fr-FR" sz="2800" b="1" dirty="0" err="1" smtClean="0">
                <a:solidFill>
                  <a:schemeClr val="tx1"/>
                </a:solidFill>
              </a:rPr>
              <a:t>Животињске</a:t>
            </a:r>
            <a:endParaRPr lang="fr-FR" sz="2800" b="1" i="1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</a:pPr>
            <a:endParaRPr lang="sr-Latn-CS" sz="2800" b="1" i="1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</a:pPr>
            <a:r>
              <a:rPr lang="fr-FR" sz="2800" b="1" i="1" dirty="0" err="1" smtClean="0">
                <a:solidFill>
                  <a:schemeClr val="tx1"/>
                </a:solidFill>
              </a:rPr>
              <a:t>По</a:t>
            </a:r>
            <a:r>
              <a:rPr lang="fr-FR" sz="2800" b="1" i="1" dirty="0" smtClean="0">
                <a:solidFill>
                  <a:schemeClr val="tx1"/>
                </a:solidFill>
              </a:rPr>
              <a:t> </a:t>
            </a:r>
            <a:r>
              <a:rPr lang="fr-FR" sz="2800" b="1" i="1" dirty="0" err="1" smtClean="0">
                <a:solidFill>
                  <a:schemeClr val="tx1"/>
                </a:solidFill>
              </a:rPr>
              <a:t>количини</a:t>
            </a:r>
            <a:r>
              <a:rPr lang="fr-FR" sz="2800" b="1" i="1" dirty="0" smtClean="0">
                <a:solidFill>
                  <a:schemeClr val="tx1"/>
                </a:solidFill>
              </a:rPr>
              <a:t> </a:t>
            </a:r>
            <a:r>
              <a:rPr lang="fr-FR" sz="2800" b="1" i="1" dirty="0" err="1" smtClean="0">
                <a:solidFill>
                  <a:schemeClr val="tx1"/>
                </a:solidFill>
              </a:rPr>
              <a:t>појединих</a:t>
            </a:r>
            <a:r>
              <a:rPr lang="fr-FR" sz="2800" b="1" i="1" dirty="0" smtClean="0">
                <a:solidFill>
                  <a:schemeClr val="tx1"/>
                </a:solidFill>
              </a:rPr>
              <a:t> </a:t>
            </a:r>
            <a:r>
              <a:rPr lang="fr-FR" sz="2800" b="1" i="1" dirty="0" err="1" smtClean="0">
                <a:solidFill>
                  <a:schemeClr val="tx1"/>
                </a:solidFill>
              </a:rPr>
              <a:t>масних</a:t>
            </a:r>
            <a:r>
              <a:rPr lang="fr-FR" sz="2800" b="1" i="1" dirty="0" smtClean="0">
                <a:solidFill>
                  <a:schemeClr val="tx1"/>
                </a:solidFill>
              </a:rPr>
              <a:t> </a:t>
            </a:r>
            <a:r>
              <a:rPr lang="fr-FR" sz="2800" b="1" i="1" dirty="0" err="1" smtClean="0">
                <a:solidFill>
                  <a:schemeClr val="tx1"/>
                </a:solidFill>
              </a:rPr>
              <a:t>киселина</a:t>
            </a:r>
            <a:r>
              <a:rPr lang="fr-FR" sz="2800" b="1" i="1" dirty="0" smtClean="0">
                <a:solidFill>
                  <a:schemeClr val="tx1"/>
                </a:solidFill>
              </a:rPr>
              <a:t> у </a:t>
            </a:r>
            <a:r>
              <a:rPr lang="fr-FR" sz="2800" b="1" i="1" dirty="0" err="1" smtClean="0">
                <a:solidFill>
                  <a:schemeClr val="tx1"/>
                </a:solidFill>
              </a:rPr>
              <a:t>саставу</a:t>
            </a:r>
            <a:endParaRPr lang="sr-Latn-CS" sz="2800" b="1" i="1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</a:pPr>
            <a:endParaRPr lang="fr-FR" sz="2800" b="1" dirty="0" smtClean="0">
              <a:solidFill>
                <a:schemeClr val="tx1"/>
              </a:solidFill>
            </a:endParaRPr>
          </a:p>
          <a:p>
            <a:pPr marL="1371600" lvl="2" indent="-457200" algn="l">
              <a:lnSpc>
                <a:spcPct val="80000"/>
              </a:lnSpc>
              <a:buFontTx/>
              <a:buAutoNum type="arabicPeriod"/>
            </a:pPr>
            <a:r>
              <a:rPr lang="fr-FR" sz="2800" b="1" dirty="0" err="1" smtClean="0">
                <a:solidFill>
                  <a:schemeClr val="tx1"/>
                </a:solidFill>
              </a:rPr>
              <a:t>Засићене</a:t>
            </a:r>
            <a:endParaRPr lang="fr-FR" sz="2800" b="1" dirty="0" smtClean="0">
              <a:solidFill>
                <a:schemeClr val="tx1"/>
              </a:solidFill>
            </a:endParaRPr>
          </a:p>
          <a:p>
            <a:pPr marL="1371600" lvl="2" indent="-457200" algn="l">
              <a:lnSpc>
                <a:spcPct val="80000"/>
              </a:lnSpc>
              <a:buFontTx/>
              <a:buAutoNum type="arabicPeriod"/>
            </a:pPr>
            <a:r>
              <a:rPr lang="fr-FR" sz="2800" b="1" dirty="0" err="1" smtClean="0">
                <a:solidFill>
                  <a:schemeClr val="tx1"/>
                </a:solidFill>
              </a:rPr>
              <a:t>Монозасићене</a:t>
            </a:r>
            <a:endParaRPr lang="fr-FR" sz="2800" b="1" dirty="0" smtClean="0">
              <a:solidFill>
                <a:schemeClr val="tx1"/>
              </a:solidFill>
            </a:endParaRPr>
          </a:p>
          <a:p>
            <a:pPr marL="1371600" lvl="2" indent="-457200" algn="l">
              <a:lnSpc>
                <a:spcPct val="80000"/>
              </a:lnSpc>
              <a:buFontTx/>
              <a:buAutoNum type="arabicPeriod"/>
            </a:pPr>
            <a:r>
              <a:rPr lang="fr-FR" sz="2800" b="1" dirty="0" err="1" smtClean="0">
                <a:solidFill>
                  <a:schemeClr val="tx1"/>
                </a:solidFill>
              </a:rPr>
              <a:t>Полинезасићене</a:t>
            </a:r>
            <a:endParaRPr lang="fr-FR" sz="2800" b="1" i="1" dirty="0" smtClean="0">
              <a:solidFill>
                <a:schemeClr val="tx1"/>
              </a:solidFill>
            </a:endParaRPr>
          </a:p>
          <a:p>
            <a:pPr marL="609600" indent="-609600" algn="l">
              <a:lnSpc>
                <a:spcPct val="80000"/>
              </a:lnSpc>
              <a:buFontTx/>
              <a:buAutoNum type="arabicPeriod"/>
            </a:pPr>
            <a:endParaRPr lang="sr-Latn-CS" sz="2800" b="1" i="1" dirty="0" smtClean="0">
              <a:solidFill>
                <a:schemeClr val="tx1"/>
              </a:solidFill>
            </a:endParaRPr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0" y="0"/>
            <a:ext cx="79930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sz="2800" b="1" dirty="0">
                <a:latin typeface="Verdana" pitchFamily="34" charset="0"/>
              </a:rPr>
              <a:t>МАСТИ</a:t>
            </a:r>
            <a:r>
              <a:rPr lang="sr-Latn-CS" sz="2800" b="1" dirty="0">
                <a:latin typeface="Verdana" pitchFamily="34" charset="0"/>
              </a:rPr>
              <a:t>-подел</a:t>
            </a:r>
            <a:r>
              <a:rPr lang="sr-Cyrl-CS" sz="2800" b="1" dirty="0"/>
              <a:t>е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xmlns="" val="313594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de-DE" sz="3200" b="1" dirty="0" smtClean="0"/>
              <a:t>МАСТИ</a:t>
            </a:r>
            <a:r>
              <a:rPr lang="sr-Latn-CS" sz="3200" b="1" dirty="0" smtClean="0"/>
              <a:t>-подел</a:t>
            </a:r>
            <a:r>
              <a:rPr lang="sr-Cyrl-CS" sz="3200" b="1" dirty="0" smtClean="0"/>
              <a:t>е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sr-Latn-CS" sz="3200" b="1" dirty="0" smtClean="0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1"/>
            <a:ext cx="9144000" cy="5380038"/>
          </a:xfrm>
        </p:spPr>
        <p:txBody>
          <a:bodyPr/>
          <a:lstStyle/>
          <a:p>
            <a:pPr marL="533400" indent="-533400" algn="just">
              <a:buFontTx/>
              <a:buNone/>
            </a:pPr>
            <a:r>
              <a:rPr lang="fr-FR" sz="2400" b="1" i="1" dirty="0" err="1" smtClean="0">
                <a:solidFill>
                  <a:schemeClr val="folHlink"/>
                </a:solidFill>
              </a:rPr>
              <a:t>По</a:t>
            </a:r>
            <a:r>
              <a:rPr lang="fr-FR" sz="2400" b="1" i="1" dirty="0" smtClean="0">
                <a:solidFill>
                  <a:schemeClr val="folHlink"/>
                </a:solidFill>
              </a:rPr>
              <a:t> </a:t>
            </a:r>
            <a:r>
              <a:rPr lang="fr-FR" sz="2400" b="1" i="1" dirty="0" err="1" smtClean="0">
                <a:solidFill>
                  <a:schemeClr val="folHlink"/>
                </a:solidFill>
              </a:rPr>
              <a:t>конзистен</a:t>
            </a:r>
            <a:r>
              <a:rPr lang="sr-Cyrl-CS" sz="2400" b="1" i="1" dirty="0" smtClean="0">
                <a:solidFill>
                  <a:schemeClr val="folHlink"/>
                </a:solidFill>
              </a:rPr>
              <a:t>ц</a:t>
            </a:r>
            <a:r>
              <a:rPr lang="fr-FR" sz="2400" b="1" i="1" dirty="0" err="1" smtClean="0">
                <a:solidFill>
                  <a:schemeClr val="folHlink"/>
                </a:solidFill>
              </a:rPr>
              <a:t>ији</a:t>
            </a:r>
            <a:endParaRPr lang="sr-Latn-CS" sz="2400" b="1" i="1" dirty="0" smtClean="0">
              <a:solidFill>
                <a:schemeClr val="folHlink"/>
              </a:solidFill>
            </a:endParaRPr>
          </a:p>
          <a:p>
            <a:pPr marL="533400" indent="-533400" algn="just"/>
            <a:endParaRPr lang="fr-FR" sz="2400" b="1" dirty="0" smtClean="0"/>
          </a:p>
          <a:p>
            <a:pPr marL="1295400" lvl="2" indent="-381000" algn="just">
              <a:buFontTx/>
              <a:buAutoNum type="arabicPeriod"/>
            </a:pPr>
            <a:r>
              <a:rPr lang="fr-FR" b="1" dirty="0" err="1" smtClean="0">
                <a:solidFill>
                  <a:schemeClr val="folHlink"/>
                </a:solidFill>
              </a:rPr>
              <a:t>Чврсте</a:t>
            </a:r>
            <a:r>
              <a:rPr lang="fr-FR" b="1" dirty="0" smtClean="0"/>
              <a:t> (</a:t>
            </a:r>
            <a:r>
              <a:rPr lang="fr-FR" b="1" dirty="0" err="1" smtClean="0"/>
              <a:t>садрже</a:t>
            </a:r>
            <a:r>
              <a:rPr lang="fr-FR" b="1" dirty="0" smtClean="0"/>
              <a:t> </a:t>
            </a:r>
            <a:r>
              <a:rPr lang="fr-FR" b="1" dirty="0" err="1" smtClean="0"/>
              <a:t>доста</a:t>
            </a:r>
            <a:r>
              <a:rPr lang="fr-FR" b="1" dirty="0" smtClean="0"/>
              <a:t> </a:t>
            </a:r>
            <a:r>
              <a:rPr lang="fr-FR" b="1" dirty="0" err="1" smtClean="0"/>
              <a:t>засићених</a:t>
            </a:r>
            <a:r>
              <a:rPr lang="fr-FR" b="1" dirty="0" smtClean="0"/>
              <a:t> </a:t>
            </a:r>
            <a:r>
              <a:rPr lang="fr-FR" b="1" dirty="0" err="1" smtClean="0"/>
              <a:t>масних</a:t>
            </a:r>
            <a:r>
              <a:rPr lang="fr-FR" b="1" dirty="0" smtClean="0"/>
              <a:t> </a:t>
            </a:r>
            <a:r>
              <a:rPr lang="fr-FR" b="1" dirty="0" err="1" smtClean="0"/>
              <a:t>киселина</a:t>
            </a:r>
            <a:r>
              <a:rPr lang="fr-FR" b="1" dirty="0" smtClean="0"/>
              <a:t>)</a:t>
            </a:r>
          </a:p>
          <a:p>
            <a:pPr marL="1295400" lvl="2" indent="-381000" algn="just">
              <a:buFontTx/>
              <a:buAutoNum type="arabicPeriod"/>
            </a:pPr>
            <a:r>
              <a:rPr lang="fr-FR" b="1" dirty="0" err="1" smtClean="0">
                <a:solidFill>
                  <a:schemeClr val="folHlink"/>
                </a:solidFill>
              </a:rPr>
              <a:t>Течне</a:t>
            </a:r>
            <a:r>
              <a:rPr lang="fr-FR" b="1" dirty="0" smtClean="0"/>
              <a:t> (</a:t>
            </a:r>
            <a:r>
              <a:rPr lang="fr-FR" b="1" dirty="0" err="1" smtClean="0"/>
              <a:t>садрже</a:t>
            </a:r>
            <a:r>
              <a:rPr lang="fr-FR" b="1" dirty="0" smtClean="0"/>
              <a:t> </a:t>
            </a:r>
            <a:r>
              <a:rPr lang="fr-FR" b="1" dirty="0" err="1" smtClean="0"/>
              <a:t>доста</a:t>
            </a:r>
            <a:r>
              <a:rPr lang="fr-FR" b="1" dirty="0" smtClean="0"/>
              <a:t> </a:t>
            </a:r>
            <a:r>
              <a:rPr lang="fr-FR" b="1" dirty="0" err="1" smtClean="0"/>
              <a:t>незасићених</a:t>
            </a:r>
            <a:r>
              <a:rPr lang="fr-FR" b="1" dirty="0" smtClean="0"/>
              <a:t> </a:t>
            </a:r>
            <a:r>
              <a:rPr lang="fr-FR" b="1" dirty="0" err="1" smtClean="0"/>
              <a:t>масних</a:t>
            </a:r>
            <a:r>
              <a:rPr lang="fr-FR" b="1" dirty="0" smtClean="0"/>
              <a:t> </a:t>
            </a:r>
            <a:r>
              <a:rPr lang="fr-FR" b="1" dirty="0" err="1" smtClean="0"/>
              <a:t>киселина</a:t>
            </a:r>
            <a:r>
              <a:rPr lang="fr-FR" b="1" dirty="0" smtClean="0"/>
              <a:t> – </a:t>
            </a:r>
            <a:r>
              <a:rPr lang="fr-FR" b="1" dirty="0" err="1" smtClean="0"/>
              <a:t>уља</a:t>
            </a:r>
            <a:r>
              <a:rPr lang="fr-FR" b="1" dirty="0" smtClean="0"/>
              <a:t>)</a:t>
            </a:r>
            <a:endParaRPr lang="fr-FR" b="1" i="1" dirty="0" smtClean="0"/>
          </a:p>
          <a:p>
            <a:pPr marL="533400" indent="-533400" algn="just"/>
            <a:endParaRPr lang="sr-Latn-CS" sz="2400" b="1" i="1" dirty="0" smtClean="0"/>
          </a:p>
          <a:p>
            <a:pPr marL="533400" indent="-533400" algn="just">
              <a:buFontTx/>
              <a:buNone/>
            </a:pPr>
            <a:r>
              <a:rPr lang="fr-FR" sz="2400" b="1" i="1" dirty="0" err="1" smtClean="0">
                <a:solidFill>
                  <a:schemeClr val="hlink"/>
                </a:solidFill>
              </a:rPr>
              <a:t>По</a:t>
            </a:r>
            <a:r>
              <a:rPr lang="fr-FR" sz="2400" b="1" i="1" dirty="0" smtClean="0">
                <a:solidFill>
                  <a:schemeClr val="hlink"/>
                </a:solidFill>
              </a:rPr>
              <a:t> </a:t>
            </a:r>
            <a:r>
              <a:rPr lang="fr-FR" sz="2400" b="1" i="1" dirty="0" err="1" smtClean="0">
                <a:solidFill>
                  <a:schemeClr val="hlink"/>
                </a:solidFill>
              </a:rPr>
              <a:t>могућности</a:t>
            </a:r>
            <a:r>
              <a:rPr lang="fr-FR" sz="2400" b="1" i="1" dirty="0" smtClean="0">
                <a:solidFill>
                  <a:schemeClr val="hlink"/>
                </a:solidFill>
              </a:rPr>
              <a:t> </a:t>
            </a:r>
            <a:r>
              <a:rPr lang="fr-FR" sz="2400" b="1" i="1" dirty="0" err="1" smtClean="0">
                <a:solidFill>
                  <a:schemeClr val="hlink"/>
                </a:solidFill>
              </a:rPr>
              <a:t>синтезе</a:t>
            </a:r>
            <a:r>
              <a:rPr lang="fr-FR" sz="2400" b="1" i="1" dirty="0" smtClean="0">
                <a:solidFill>
                  <a:schemeClr val="hlink"/>
                </a:solidFill>
              </a:rPr>
              <a:t> у </a:t>
            </a:r>
            <a:r>
              <a:rPr lang="fr-FR" sz="2400" b="1" i="1" dirty="0" err="1" smtClean="0">
                <a:solidFill>
                  <a:schemeClr val="hlink"/>
                </a:solidFill>
              </a:rPr>
              <a:t>организму</a:t>
            </a:r>
            <a:endParaRPr lang="sr-Latn-CS" sz="2400" b="1" i="1" dirty="0" smtClean="0">
              <a:solidFill>
                <a:schemeClr val="hlink"/>
              </a:solidFill>
            </a:endParaRPr>
          </a:p>
          <a:p>
            <a:pPr marL="533400" indent="-533400" algn="just"/>
            <a:endParaRPr lang="fr-FR" sz="2400" b="1" dirty="0" smtClean="0"/>
          </a:p>
          <a:p>
            <a:pPr marL="1295400" lvl="2" indent="-381000" algn="just">
              <a:buFontTx/>
              <a:buAutoNum type="arabicPeriod"/>
            </a:pPr>
            <a:r>
              <a:rPr lang="fr-FR" b="1" dirty="0" err="1" smtClean="0">
                <a:solidFill>
                  <a:schemeClr val="hlink"/>
                </a:solidFill>
              </a:rPr>
              <a:t>Есен</a:t>
            </a:r>
            <a:r>
              <a:rPr lang="sr-Cyrl-CS" b="1" dirty="0" smtClean="0">
                <a:solidFill>
                  <a:schemeClr val="hlink"/>
                </a:solidFill>
              </a:rPr>
              <a:t>ц</a:t>
            </a:r>
            <a:r>
              <a:rPr lang="fr-FR" b="1" dirty="0" err="1" smtClean="0">
                <a:solidFill>
                  <a:schemeClr val="hlink"/>
                </a:solidFill>
              </a:rPr>
              <a:t>ијалне</a:t>
            </a:r>
            <a:r>
              <a:rPr lang="fr-FR" b="1" dirty="0" smtClean="0"/>
              <a:t> (</a:t>
            </a:r>
            <a:r>
              <a:rPr lang="fr-FR" b="1" dirty="0" err="1" smtClean="0"/>
              <a:t>не</a:t>
            </a:r>
            <a:r>
              <a:rPr lang="fr-FR" b="1" dirty="0" smtClean="0"/>
              <a:t> </a:t>
            </a:r>
            <a:r>
              <a:rPr lang="fr-FR" b="1" dirty="0" err="1" smtClean="0"/>
              <a:t>могу</a:t>
            </a:r>
            <a:r>
              <a:rPr lang="fr-FR" b="1" dirty="0" smtClean="0"/>
              <a:t> </a:t>
            </a:r>
            <a:r>
              <a:rPr lang="fr-FR" b="1" dirty="0" err="1" smtClean="0"/>
              <a:t>се</a:t>
            </a:r>
            <a:r>
              <a:rPr lang="fr-FR" b="1" dirty="0" smtClean="0"/>
              <a:t> </a:t>
            </a:r>
            <a:r>
              <a:rPr lang="fr-FR" b="1" dirty="0" err="1" smtClean="0"/>
              <a:t>синтетисати</a:t>
            </a:r>
            <a:r>
              <a:rPr lang="fr-FR" b="1" dirty="0" smtClean="0"/>
              <a:t> у </a:t>
            </a:r>
            <a:r>
              <a:rPr lang="fr-FR" b="1" dirty="0" err="1" smtClean="0"/>
              <a:t>организму</a:t>
            </a:r>
            <a:r>
              <a:rPr lang="fr-FR" b="1" dirty="0" smtClean="0"/>
              <a:t>- </a:t>
            </a:r>
            <a:r>
              <a:rPr lang="fr-FR" b="1" dirty="0" err="1" smtClean="0"/>
              <a:t>линолна</a:t>
            </a:r>
            <a:r>
              <a:rPr lang="fr-FR" b="1" dirty="0" smtClean="0"/>
              <a:t> </a:t>
            </a:r>
            <a:r>
              <a:rPr lang="fr-FR" b="1" dirty="0" err="1" smtClean="0"/>
              <a:t>киселина</a:t>
            </a:r>
            <a:r>
              <a:rPr lang="fr-FR" b="1" dirty="0" smtClean="0"/>
              <a:t>)</a:t>
            </a:r>
          </a:p>
          <a:p>
            <a:pPr marL="1295400" lvl="2" indent="-381000" algn="just">
              <a:buFontTx/>
              <a:buAutoNum type="arabicPeriod"/>
            </a:pPr>
            <a:r>
              <a:rPr lang="fr-FR" b="1" dirty="0" err="1" smtClean="0">
                <a:solidFill>
                  <a:schemeClr val="hlink"/>
                </a:solidFill>
              </a:rPr>
              <a:t>Неесен</a:t>
            </a:r>
            <a:r>
              <a:rPr lang="sr-Cyrl-CS" b="1" dirty="0" smtClean="0">
                <a:solidFill>
                  <a:schemeClr val="hlink"/>
                </a:solidFill>
              </a:rPr>
              <a:t>ц</a:t>
            </a:r>
            <a:r>
              <a:rPr lang="fr-FR" b="1" dirty="0" err="1" smtClean="0">
                <a:solidFill>
                  <a:schemeClr val="hlink"/>
                </a:solidFill>
              </a:rPr>
              <a:t>ијалне</a:t>
            </a:r>
            <a:r>
              <a:rPr lang="fr-FR" b="1" dirty="0" smtClean="0"/>
              <a:t> (</a:t>
            </a:r>
            <a:r>
              <a:rPr lang="fr-FR" b="1" dirty="0" err="1" smtClean="0"/>
              <a:t>синтетишу</a:t>
            </a:r>
            <a:r>
              <a:rPr lang="fr-FR" b="1" dirty="0" smtClean="0"/>
              <a:t> </a:t>
            </a:r>
            <a:r>
              <a:rPr lang="fr-FR" b="1" dirty="0" err="1" smtClean="0"/>
              <a:t>се</a:t>
            </a:r>
            <a:r>
              <a:rPr lang="fr-FR" b="1" dirty="0" smtClean="0"/>
              <a:t> у </a:t>
            </a:r>
            <a:r>
              <a:rPr lang="fr-FR" b="1" dirty="0" err="1" smtClean="0"/>
              <a:t>организму</a:t>
            </a:r>
            <a:r>
              <a:rPr lang="fr-FR" b="1" dirty="0" smtClean="0"/>
              <a:t>)</a:t>
            </a:r>
            <a:endParaRPr lang="sr-Latn-CS" b="1" dirty="0" smtClean="0"/>
          </a:p>
          <a:p>
            <a:pPr marL="533400" indent="-533400"/>
            <a:endParaRPr lang="sr-Latn-CS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191680077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762001"/>
            <a:ext cx="9144000" cy="5907360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sz="2000" b="1" dirty="0" smtClean="0">
                <a:solidFill>
                  <a:schemeClr val="tx1"/>
                </a:solidFill>
              </a:rPr>
              <a:t>	</a:t>
            </a:r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ВАРЕЊЕ МАСТИ ЗАПОЧИЊЕ У ЖЕЛУ</a:t>
            </a:r>
            <a:r>
              <a:rPr lang="sr-Cyrl-C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ГДЕ ПОД УТИ</a:t>
            </a:r>
            <a:r>
              <a:rPr lang="sr-Cyrl-C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АЈЕМ ЖЕЛУДАЧНЕ ЛИПАЗЕ ОБАВЉА СЕ  ПОЧЕТНА ХИДРОЛИЗА. </a:t>
            </a:r>
            <a:endParaRPr lang="sr-Latn-C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НАЈВЕЋИ ДЕО МАСТИ СЕ РАЗЛАЖЕ У ТАНКОМ </a:t>
            </a:r>
            <a:r>
              <a:rPr lang="sr-Cyrl-C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РЕВУ ПОД УТИ</a:t>
            </a:r>
            <a:r>
              <a:rPr lang="sr-Cyrl-C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АЈЕМ ЖУЧНИХ СОЛИ И ЛЕ</a:t>
            </a:r>
            <a:r>
              <a:rPr lang="sr-Cyrl-C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ИТИНА У ПОЧЕТКУ ПРО</a:t>
            </a:r>
            <a:r>
              <a:rPr lang="sr-Cyrl-C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ЕСА, А КАСНИЈЕ И ПОД УТИ</a:t>
            </a:r>
            <a:r>
              <a:rPr lang="sr-Cyrl-C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АЈЕМ ПАНКРЕАСНЕ И </a:t>
            </a:r>
            <a:r>
              <a:rPr lang="sr-Cyrl-C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РЕВНЕ ЛИПАЗЕ.   ОВО РАЗЛАГАЊЕ ТРАЈЕ СВЕ ДОК СЕ НЕ ДОБИЈУ КОНАЧНИ ПРОДУКТИ РАЗЛАГАЊА ТЈ. СЛОБОДНЕ МАСНЕ КИСЕЛИНЕ, МОНОГЛИ</a:t>
            </a:r>
            <a:r>
              <a:rPr lang="sr-Cyrl-C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ЕРИДИ И ДР.</a:t>
            </a:r>
            <a:endParaRPr lang="sr-Latn-C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de-DE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2800" b="1" dirty="0">
                <a:latin typeface="Verdana" pitchFamily="34" charset="0"/>
              </a:rPr>
              <a:t>МАСТИ</a:t>
            </a:r>
            <a:r>
              <a:rPr lang="sr-Latn-CS" sz="2800" b="1" dirty="0">
                <a:latin typeface="Verdana" pitchFamily="34" charset="0"/>
              </a:rPr>
              <a:t>-</a:t>
            </a:r>
            <a:r>
              <a:rPr lang="fr-FR" sz="2800" b="1" dirty="0">
                <a:latin typeface="Verdana" pitchFamily="34" charset="0"/>
              </a:rPr>
              <a:t>ВАРЕЊЕ И АПСОРП</a:t>
            </a:r>
            <a:r>
              <a:rPr lang="sr-Cyrl-CS" sz="2800" b="1" dirty="0"/>
              <a:t>Ц</a:t>
            </a:r>
            <a:r>
              <a:rPr lang="fr-FR" sz="2800" b="1" dirty="0">
                <a:latin typeface="Verdana" pitchFamily="34" charset="0"/>
              </a:rPr>
              <a:t>ИЈА</a:t>
            </a:r>
            <a:r>
              <a:rPr lang="fr-FR" sz="1200" dirty="0">
                <a:latin typeface="Verdana" pitchFamily="34" charset="0"/>
              </a:rPr>
              <a:t> </a:t>
            </a:r>
            <a:endParaRPr lang="en-US" sz="28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128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Autofit/>
          </a:bodyPr>
          <a:lstStyle/>
          <a:p>
            <a:r>
              <a:rPr lang="de-DE" sz="4000" b="1" dirty="0" smtClean="0"/>
              <a:t/>
            </a:r>
            <a:br>
              <a:rPr lang="de-DE" sz="4000" b="1" dirty="0" smtClean="0"/>
            </a:br>
            <a:r>
              <a:rPr lang="de-DE" sz="4000" b="1" dirty="0" smtClean="0"/>
              <a:t>МАСТИ</a:t>
            </a:r>
            <a:r>
              <a:rPr lang="sr-Latn-CS" sz="4000" b="1" dirty="0" smtClean="0"/>
              <a:t>-</a:t>
            </a:r>
            <a:r>
              <a:rPr lang="fr-FR" sz="4000" b="1" dirty="0" smtClean="0"/>
              <a:t>ВАРЕЊЕ И АПСОРП</a:t>
            </a:r>
            <a:r>
              <a:rPr lang="sr-Cyrl-CS" sz="4000" b="1" dirty="0" smtClean="0"/>
              <a:t>Ц</a:t>
            </a:r>
            <a:r>
              <a:rPr lang="fr-FR" sz="4000" b="1" dirty="0" smtClean="0"/>
              <a:t>ИЈА</a:t>
            </a:r>
            <a:r>
              <a:rPr lang="fr-FR" sz="4000" dirty="0" smtClean="0"/>
              <a:t> 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sr-Latn-CS" sz="4000" b="1" dirty="0" smtClean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5135563"/>
          </a:xfrm>
        </p:spPr>
        <p:txBody>
          <a:bodyPr/>
          <a:lstStyle/>
          <a:p>
            <a:pPr algn="just"/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КОНАЧНИ ПРОДУКТИ РАЗЛАГАЊА МАСТИ СЕ АПСОРБУЈУ У ТАНКОМ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РЕВУ БЕЗ УТРОШКА ЕНЕРГИЈЕ.</a:t>
            </a: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 НАКОН ТОГА У ОБЛИКУ ХИЛОМИКРОНА (МАСТИ + БЕЛАНЧЕВИНЕ) СЕ ПУТЕМ ЛИМФЕ ТРАНСПОРТУЈУ.</a:t>
            </a:r>
            <a:endParaRPr lang="sr-Latn-CS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Latn-CS" dirty="0" smtClean="0"/>
          </a:p>
        </p:txBody>
      </p:sp>
    </p:spTree>
    <p:extLst>
      <p:ext uri="{BB962C8B-B14F-4D97-AF65-F5344CB8AC3E}">
        <p14:creationId xmlns:p14="http://schemas.microsoft.com/office/powerpoint/2010/main" xmlns="" val="343226792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1447800"/>
            <a:ext cx="9144000" cy="4789512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sz="2000" b="1" dirty="0" smtClean="0">
                <a:solidFill>
                  <a:schemeClr val="tx1"/>
                </a:solidFill>
              </a:rPr>
              <a:t>	</a:t>
            </a:r>
            <a:r>
              <a:rPr lang="sr-Cyrl-C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ЕНТРАЛНО МЕСТО МАСТИ ЈЕ У ЕНЕРГЕТСКОМ МЕТАБОЛИЗМУ.</a:t>
            </a:r>
            <a:endParaRPr lang="sr-Latn-C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РАЗГРАДЊОМ ТРИГЛИ</a:t>
            </a:r>
            <a:r>
              <a:rPr lang="sr-Cyrl-C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ЕРИДА, МАСНИХ КИСЕЛИНА И ГЛИ</a:t>
            </a:r>
            <a:r>
              <a:rPr lang="sr-Cyrl-C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ЕРОЛА ДОБИЈА СЕ ВЕЛИКА КОЛИЧИНА ЕНЕРГИЈЕ ПОТРЕБНЕ ЗА ОБАВЉАЊЕ МЕТАБОЛИЧКИХ ПРО</a:t>
            </a:r>
            <a:r>
              <a:rPr lang="sr-Cyrl-C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de-DE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ЕСА У ОРГАНИЗМУ.</a:t>
            </a:r>
            <a:endParaRPr lang="sr-Latn-C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0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000" b="1" dirty="0" smtClean="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0" y="0"/>
            <a:ext cx="79930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2800" b="1" dirty="0">
                <a:latin typeface="Verdana" pitchFamily="34" charset="0"/>
              </a:rPr>
              <a:t>МАСТИ</a:t>
            </a:r>
            <a:r>
              <a:rPr lang="sr-Latn-CS" sz="2800" b="1" dirty="0">
                <a:latin typeface="Verdana" pitchFamily="34" charset="0"/>
              </a:rPr>
              <a:t>-МЕТАБОЛИЗАМ</a:t>
            </a:r>
            <a:r>
              <a:rPr lang="fr-FR" sz="1200" dirty="0">
                <a:latin typeface="Verdana" pitchFamily="34" charset="0"/>
              </a:rPr>
              <a:t> </a:t>
            </a:r>
            <a:endParaRPr lang="en-US" sz="28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265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"/>
          <p:cNvSpPr>
            <a:spLocks noChangeArrowheads="1"/>
          </p:cNvSpPr>
          <p:nvPr/>
        </p:nvSpPr>
        <p:spPr bwMode="auto">
          <a:xfrm>
            <a:off x="395288" y="1628775"/>
            <a:ext cx="8286750" cy="384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just">
              <a:lnSpc>
                <a:spcPct val="80000"/>
              </a:lnSpc>
            </a:pPr>
            <a:r>
              <a:rPr lang="de-DE" sz="2800" b="1">
                <a:latin typeface="Times New Roman" pitchFamily="18" charset="0"/>
                <a:cs typeface="Times New Roman" pitchFamily="18" charset="0"/>
              </a:rPr>
              <a:t>МАСТИ ИМАЈУ ЗНАЧАЈНУ УЛОГУ У ФОРМИРАЊУ СТРУКТУРА КОЈЕ УЛАЗЕ У САСТАВ</a:t>
            </a:r>
            <a:r>
              <a:rPr lang="sr-Cyrl-CS" sz="2800" b="1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 algn="just">
              <a:lnSpc>
                <a:spcPct val="80000"/>
              </a:lnSpc>
            </a:pPr>
            <a:endParaRPr lang="sr-Cyrl-CS" sz="2800" b="1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80000"/>
              </a:lnSpc>
            </a:pPr>
            <a:endParaRPr lang="sr-Cyrl-CS" sz="2800" b="1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80000"/>
              </a:lnSpc>
              <a:buFontTx/>
              <a:buAutoNum type="arabicPeriod"/>
            </a:pPr>
            <a:r>
              <a:rPr lang="de-DE" sz="2800" b="1">
                <a:latin typeface="Times New Roman" pitchFamily="18" charset="0"/>
                <a:cs typeface="Times New Roman" pitchFamily="18" charset="0"/>
              </a:rPr>
              <a:t> ПРОТЕИНА ЋЕЛИЈСКЕ МЕМБРАНЕ (ХОЛЕСТЕРОЛ, ФОСФОЛИПИДИ) И</a:t>
            </a:r>
            <a:endParaRPr lang="sr-Cyrl-CS" sz="2800" b="1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80000"/>
              </a:lnSpc>
              <a:buFontTx/>
              <a:buAutoNum type="arabicPeriod"/>
            </a:pPr>
            <a:endParaRPr lang="sr-Cyrl-CS" sz="2800" b="1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80000"/>
              </a:lnSpc>
              <a:buFontTx/>
              <a:buAutoNum type="arabicPeriod"/>
            </a:pPr>
            <a:r>
              <a:rPr lang="de-DE" sz="2800" b="1">
                <a:latin typeface="Times New Roman" pitchFamily="18" charset="0"/>
                <a:cs typeface="Times New Roman" pitchFamily="18" charset="0"/>
              </a:rPr>
              <a:t> СТЕРОИДНИХ ХОРМОНА (ХОЛЕСТЕРОЛ).</a:t>
            </a:r>
            <a:endParaRPr lang="sr-Latn-CS" sz="2800" b="1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80000"/>
              </a:lnSpc>
            </a:pPr>
            <a:endParaRPr lang="de-DE" sz="2800" b="1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lnSpc>
                <a:spcPct val="80000"/>
              </a:lnSpc>
            </a:pPr>
            <a:r>
              <a:rPr lang="sr-Latn-CS" sz="2800" b="1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xmlns="" val="275590449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"/>
            <a:ext cx="9144000" cy="6858000"/>
          </a:xfrm>
        </p:spPr>
        <p:txBody>
          <a:bodyPr/>
          <a:lstStyle/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de-DE" b="1" dirty="0" smtClean="0"/>
              <a:t>У МЕТАБОЛИЗМУ МАСТИ УЧЕСТВУЈУ:</a:t>
            </a:r>
            <a:endParaRPr lang="sr-Cyrl-CS" b="1" dirty="0" smtClean="0"/>
          </a:p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AutoNum type="arabicPeriod"/>
            </a:pPr>
            <a:r>
              <a:rPr lang="de-DE" b="1" dirty="0" smtClean="0"/>
              <a:t>ХОРМОН</a:t>
            </a:r>
            <a:r>
              <a:rPr lang="sr-Cyrl-CS" b="1" dirty="0" smtClean="0"/>
              <a:t> </a:t>
            </a:r>
            <a:r>
              <a:rPr lang="de-DE" b="1" dirty="0" smtClean="0"/>
              <a:t>РАСТА,</a:t>
            </a:r>
            <a:endParaRPr lang="sr-Cyrl-CS" b="1" dirty="0" smtClean="0"/>
          </a:p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AutoNum type="arabicPeriod"/>
            </a:pPr>
            <a:r>
              <a:rPr lang="de-DE" b="1" dirty="0" smtClean="0"/>
              <a:t>АДЕНОКОРТИКОТРОПНИ ХОРМОНИ, </a:t>
            </a:r>
            <a:endParaRPr lang="sr-Cyrl-CS" b="1" dirty="0" smtClean="0"/>
          </a:p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AutoNum type="arabicPeriod"/>
            </a:pPr>
            <a:r>
              <a:rPr lang="de-DE" b="1" dirty="0" smtClean="0"/>
              <a:t>ТИРЕОСТИМУЛИШУЋИ ХОРМОНИ,</a:t>
            </a:r>
            <a:endParaRPr lang="sr-Cyrl-CS" b="1" dirty="0" smtClean="0"/>
          </a:p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AutoNum type="arabicPeriod"/>
            </a:pPr>
            <a:r>
              <a:rPr lang="de-DE" b="1" dirty="0" smtClean="0"/>
              <a:t>ХОРМОНИ КОРЕ НАДБУБРЕЖНЕ ЖЛЕЗДЕ, </a:t>
            </a:r>
            <a:endParaRPr lang="sr-Cyrl-CS" b="1" dirty="0" smtClean="0"/>
          </a:p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AutoNum type="arabicPeriod"/>
            </a:pPr>
            <a:r>
              <a:rPr lang="de-DE" b="1" dirty="0" smtClean="0"/>
              <a:t>АДРЕНАЛИН, </a:t>
            </a:r>
            <a:endParaRPr lang="sr-Cyrl-CS" b="1" dirty="0" smtClean="0"/>
          </a:p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AutoNum type="arabicPeriod"/>
            </a:pPr>
            <a:r>
              <a:rPr lang="de-DE" b="1" dirty="0" smtClean="0"/>
              <a:t>НОРАДРЕНАЛИН, </a:t>
            </a:r>
            <a:endParaRPr lang="sr-Cyrl-CS" b="1" dirty="0" smtClean="0"/>
          </a:p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AutoNum type="arabicPeriod"/>
            </a:pPr>
            <a:r>
              <a:rPr lang="de-DE" b="1" dirty="0" smtClean="0"/>
              <a:t>ТИРОКСИН И</a:t>
            </a:r>
            <a:endParaRPr lang="sr-Cyrl-CS" b="1" dirty="0" smtClean="0"/>
          </a:p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AutoNum type="arabicPeriod"/>
            </a:pPr>
            <a:r>
              <a:rPr lang="de-DE" b="1" dirty="0" smtClean="0"/>
              <a:t> ГЛУКАГОН. </a:t>
            </a:r>
            <a:endParaRPr lang="sr-Cyrl-CS" b="1" dirty="0" smtClean="0"/>
          </a:p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de-DE" b="1" dirty="0" smtClean="0"/>
          </a:p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de-DE" b="1" dirty="0" smtClean="0"/>
              <a:t>ОНИ ИЗАЗИВАЈУ ПОВЕЋАНУ РАЗГРАДЊУ МАСТИ. </a:t>
            </a:r>
            <a:endParaRPr lang="sr-Cyrl-CS" b="1" dirty="0" smtClean="0"/>
          </a:p>
          <a:p>
            <a:pPr marL="609600" indent="-609600"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de-DE" b="1" dirty="0" smtClean="0"/>
              <a:t>ХОРМОН КОЈИ ПОВЕЋАВА СИНТЕЗУ МАСТИ ЈЕ ИНСУЛИН.</a:t>
            </a:r>
            <a:endParaRPr lang="sr-Latn-CS" b="1" dirty="0" smtClean="0"/>
          </a:p>
          <a:p>
            <a:pPr marL="609600" indent="-609600"/>
            <a:endParaRPr lang="sr-Latn-CS" dirty="0" smtClean="0"/>
          </a:p>
        </p:txBody>
      </p:sp>
    </p:spTree>
    <p:extLst>
      <p:ext uri="{BB962C8B-B14F-4D97-AF65-F5344CB8AC3E}">
        <p14:creationId xmlns:p14="http://schemas.microsoft.com/office/powerpoint/2010/main" xmlns="" val="197383803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685800"/>
            <a:ext cx="9144000" cy="5839544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de-DE" b="1" dirty="0" smtClean="0">
                <a:solidFill>
                  <a:schemeClr val="tx1"/>
                </a:solidFill>
              </a:rPr>
              <a:t>су макромолекули који у хемијском смислу представљају лан</a:t>
            </a:r>
            <a:r>
              <a:rPr lang="sr-Cyrl-CS" b="1" dirty="0" smtClean="0">
                <a:solidFill>
                  <a:schemeClr val="tx1"/>
                </a:solidFill>
              </a:rPr>
              <a:t>ц</a:t>
            </a:r>
            <a:r>
              <a:rPr lang="de-DE" b="1" dirty="0" smtClean="0">
                <a:solidFill>
                  <a:schemeClr val="tx1"/>
                </a:solidFill>
              </a:rPr>
              <a:t>е аминокиселина међусобно везаних пептидним везама.</a:t>
            </a:r>
            <a:endParaRPr lang="sr-Latn-CS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fr-FR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fr-FR" sz="2800" b="1" dirty="0" smtClean="0">
                <a:solidFill>
                  <a:schemeClr val="tx1"/>
                </a:solidFill>
              </a:rPr>
              <a:t>БЕЛАНЧЕВИНЕ НАЈЧЕШЋЕ УЧЕСТВУЈУ СА 10-15% У УКУПНОМ ЕНЕРГЕТСКОМ УНОСУ !</a:t>
            </a:r>
            <a:endParaRPr lang="sr-Latn-CS" sz="2800" b="1" dirty="0" smtClean="0">
              <a:solidFill>
                <a:schemeClr val="tx1"/>
              </a:solidFill>
            </a:endParaRPr>
          </a:p>
        </p:txBody>
      </p:sp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Cyrl-CS" sz="2800" b="1" dirty="0">
                <a:latin typeface="Verdana" pitchFamily="34" charset="0"/>
              </a:rPr>
              <a:t>БЕЛАНЧЕВИНЕ-дефиниција</a:t>
            </a:r>
            <a:r>
              <a:rPr lang="fr-FR" sz="1200" dirty="0">
                <a:latin typeface="Verdana" pitchFamily="34" charset="0"/>
              </a:rPr>
              <a:t> </a:t>
            </a:r>
            <a:endParaRPr lang="en-US" sz="28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451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838200"/>
            <a:ext cx="9144000" cy="5831160"/>
          </a:xfrm>
        </p:spPr>
        <p:txBody>
          <a:bodyPr>
            <a:normAutofit/>
          </a:bodyPr>
          <a:lstStyle/>
          <a:p>
            <a:pPr marL="609600" indent="-609600" algn="just">
              <a:lnSpc>
                <a:spcPct val="80000"/>
              </a:lnSpc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de-DE" sz="2400" b="1" dirty="0" smtClean="0">
                <a:solidFill>
                  <a:schemeClr val="tx1"/>
                </a:solidFill>
              </a:rPr>
              <a:t>У природи постоје 2</a:t>
            </a:r>
            <a:r>
              <a:rPr lang="sr-Cyrl-RS" sz="2400" b="1" dirty="0" smtClean="0">
                <a:solidFill>
                  <a:schemeClr val="tx1"/>
                </a:solidFill>
              </a:rPr>
              <a:t>0</a:t>
            </a:r>
            <a:r>
              <a:rPr lang="de-DE" sz="2400" b="1" dirty="0" smtClean="0">
                <a:solidFill>
                  <a:schemeClr val="tx1"/>
                </a:solidFill>
              </a:rPr>
              <a:t> аминокиселине битне за функ</a:t>
            </a:r>
            <a:r>
              <a:rPr lang="sr-Cyrl-CS" sz="2400" b="1" dirty="0" smtClean="0">
                <a:solidFill>
                  <a:schemeClr val="tx1"/>
                </a:solidFill>
              </a:rPr>
              <a:t>ц</a:t>
            </a:r>
            <a:r>
              <a:rPr lang="de-DE" sz="2400" b="1" dirty="0" smtClean="0">
                <a:solidFill>
                  <a:schemeClr val="tx1"/>
                </a:solidFill>
              </a:rPr>
              <a:t>ионисање организма. </a:t>
            </a:r>
            <a:r>
              <a:rPr lang="fr-FR" sz="2400" b="1" dirty="0" err="1" smtClean="0">
                <a:solidFill>
                  <a:schemeClr val="tx1"/>
                </a:solidFill>
              </a:rPr>
              <a:t>Од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тога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су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</a:rPr>
              <a:t>10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есен</a:t>
            </a:r>
            <a:r>
              <a:rPr lang="sr-Cyrl-CS" sz="2400" b="1" dirty="0" smtClean="0">
                <a:solidFill>
                  <a:schemeClr val="tx1"/>
                </a:solidFill>
              </a:rPr>
              <a:t>ц</a:t>
            </a:r>
            <a:r>
              <a:rPr lang="fr-FR" sz="2400" b="1" dirty="0" err="1" smtClean="0">
                <a:solidFill>
                  <a:schemeClr val="tx1"/>
                </a:solidFill>
              </a:rPr>
              <a:t>ијалних</a:t>
            </a:r>
            <a:r>
              <a:rPr lang="fr-FR" sz="2400" b="1" dirty="0" smtClean="0">
                <a:solidFill>
                  <a:schemeClr val="tx1"/>
                </a:solidFill>
              </a:rPr>
              <a:t>                       (</a:t>
            </a:r>
            <a:r>
              <a:rPr lang="fr-FR" sz="2400" b="1" dirty="0" err="1" smtClean="0">
                <a:solidFill>
                  <a:schemeClr val="tx1"/>
                </a:solidFill>
              </a:rPr>
              <a:t>не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могу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се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синтетисати</a:t>
            </a:r>
            <a:r>
              <a:rPr lang="fr-FR" sz="2400" b="1" dirty="0" smtClean="0">
                <a:solidFill>
                  <a:schemeClr val="tx1"/>
                </a:solidFill>
              </a:rPr>
              <a:t> у </a:t>
            </a:r>
            <a:r>
              <a:rPr lang="fr-FR" sz="2400" b="1" dirty="0" err="1" smtClean="0">
                <a:solidFill>
                  <a:schemeClr val="tx1"/>
                </a:solidFill>
              </a:rPr>
              <a:t>организму</a:t>
            </a:r>
            <a:r>
              <a:rPr lang="fr-FR" sz="2400" b="1" dirty="0" smtClean="0">
                <a:solidFill>
                  <a:schemeClr val="tx1"/>
                </a:solidFill>
              </a:rPr>
              <a:t>) и </a:t>
            </a:r>
            <a:r>
              <a:rPr lang="fr-FR" sz="2400" b="1" dirty="0" err="1" smtClean="0">
                <a:solidFill>
                  <a:schemeClr val="tx1"/>
                </a:solidFill>
              </a:rPr>
              <a:t>могу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се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унети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само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храном</a:t>
            </a:r>
            <a:r>
              <a:rPr lang="fr-FR" sz="2400" b="1" dirty="0" smtClean="0">
                <a:solidFill>
                  <a:schemeClr val="tx1"/>
                </a:solidFill>
              </a:rPr>
              <a:t>!</a:t>
            </a:r>
            <a:endParaRPr lang="sr-Latn-CS" sz="2400" b="1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</a:pPr>
            <a:endParaRPr lang="fr-FR" sz="2400" b="1" dirty="0" smtClean="0">
              <a:solidFill>
                <a:schemeClr val="tx1"/>
              </a:solidFill>
            </a:endParaRPr>
          </a:p>
          <a:p>
            <a:pPr marL="609600" indent="-609600" algn="just">
              <a:lnSpc>
                <a:spcPct val="80000"/>
              </a:lnSpc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fr-FR" sz="2400" b="1" dirty="0" err="1" smtClean="0">
                <a:solidFill>
                  <a:schemeClr val="tx1"/>
                </a:solidFill>
              </a:rPr>
              <a:t>Биолошка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улога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баланчевина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је</a:t>
            </a:r>
            <a:r>
              <a:rPr lang="fr-FR" sz="2400" b="1" dirty="0" smtClean="0">
                <a:solidFill>
                  <a:schemeClr val="tx1"/>
                </a:solidFill>
              </a:rPr>
              <a:t> </a:t>
            </a:r>
            <a:r>
              <a:rPr lang="fr-FR" sz="2400" b="1" dirty="0" err="1" smtClean="0">
                <a:solidFill>
                  <a:schemeClr val="tx1"/>
                </a:solidFill>
              </a:rPr>
              <a:t>вишеструка</a:t>
            </a:r>
            <a:r>
              <a:rPr lang="sr-Latn-CS" sz="2400" b="1" dirty="0" smtClean="0">
                <a:solidFill>
                  <a:schemeClr val="tx1"/>
                </a:solidFill>
              </a:rPr>
              <a:t>!</a:t>
            </a:r>
          </a:p>
          <a:p>
            <a:pPr marL="609600" indent="-609600" algn="just">
              <a:lnSpc>
                <a:spcPct val="80000"/>
              </a:lnSpc>
            </a:pPr>
            <a:endParaRPr lang="fr-FR" sz="2400" b="1" dirty="0" smtClean="0">
              <a:solidFill>
                <a:schemeClr val="tx1"/>
              </a:solidFill>
            </a:endParaRPr>
          </a:p>
          <a:p>
            <a:pPr marL="1371600" lvl="2" indent="-457200" algn="just">
              <a:lnSpc>
                <a:spcPct val="80000"/>
              </a:lnSpc>
              <a:buFontTx/>
              <a:buAutoNum type="arabicPeriod"/>
            </a:pPr>
            <a:r>
              <a:rPr lang="fr-FR" b="1" dirty="0" err="1" smtClean="0">
                <a:solidFill>
                  <a:schemeClr val="tx1"/>
                </a:solidFill>
              </a:rPr>
              <a:t>Структурне</a:t>
            </a:r>
            <a:r>
              <a:rPr lang="fr-FR" b="1" dirty="0" smtClean="0">
                <a:solidFill>
                  <a:schemeClr val="tx1"/>
                </a:solidFill>
              </a:rPr>
              <a:t> и </a:t>
            </a:r>
            <a:r>
              <a:rPr lang="fr-FR" b="1" dirty="0" err="1" smtClean="0">
                <a:solidFill>
                  <a:schemeClr val="tx1"/>
                </a:solidFill>
              </a:rPr>
              <a:t>функ</a:t>
            </a:r>
            <a:r>
              <a:rPr lang="sr-Cyrl-CS" b="1" dirty="0" smtClean="0">
                <a:solidFill>
                  <a:schemeClr val="tx1"/>
                </a:solidFill>
              </a:rPr>
              <a:t>ц</a:t>
            </a:r>
            <a:r>
              <a:rPr lang="fr-FR" b="1" dirty="0" err="1" smtClean="0">
                <a:solidFill>
                  <a:schemeClr val="tx1"/>
                </a:solidFill>
              </a:rPr>
              <a:t>ионалне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компоненте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свих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ћелија</a:t>
            </a:r>
            <a:r>
              <a:rPr lang="fr-FR" b="1" dirty="0" smtClean="0">
                <a:solidFill>
                  <a:schemeClr val="tx1"/>
                </a:solidFill>
              </a:rPr>
              <a:t> (</a:t>
            </a:r>
            <a:r>
              <a:rPr lang="fr-FR" b="1" dirty="0" err="1" smtClean="0">
                <a:solidFill>
                  <a:schemeClr val="tx1"/>
                </a:solidFill>
              </a:rPr>
              <a:t>сви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ензими</a:t>
            </a:r>
            <a:r>
              <a:rPr lang="fr-FR" b="1" dirty="0" smtClean="0">
                <a:solidFill>
                  <a:schemeClr val="tx1"/>
                </a:solidFill>
              </a:rPr>
              <a:t>, </a:t>
            </a:r>
            <a:r>
              <a:rPr lang="fr-FR" b="1" dirty="0" err="1" smtClean="0">
                <a:solidFill>
                  <a:schemeClr val="tx1"/>
                </a:solidFill>
              </a:rPr>
              <a:t>носачи</a:t>
            </a:r>
            <a:r>
              <a:rPr lang="fr-FR" b="1" dirty="0" smtClean="0">
                <a:solidFill>
                  <a:schemeClr val="tx1"/>
                </a:solidFill>
              </a:rPr>
              <a:t>, </a:t>
            </a:r>
            <a:r>
              <a:rPr lang="fr-FR" b="1" dirty="0" err="1" smtClean="0">
                <a:solidFill>
                  <a:schemeClr val="tx1"/>
                </a:solidFill>
              </a:rPr>
              <a:t>мембрана</a:t>
            </a:r>
            <a:r>
              <a:rPr lang="fr-FR" b="1" dirty="0" smtClean="0">
                <a:solidFill>
                  <a:schemeClr val="tx1"/>
                </a:solidFill>
              </a:rPr>
              <a:t>, </a:t>
            </a:r>
            <a:r>
              <a:rPr lang="fr-FR" b="1" dirty="0" err="1" smtClean="0">
                <a:solidFill>
                  <a:schemeClr val="tx1"/>
                </a:solidFill>
              </a:rPr>
              <a:t>молекули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за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транспорт</a:t>
            </a:r>
            <a:r>
              <a:rPr lang="fr-FR" b="1" dirty="0" smtClean="0">
                <a:solidFill>
                  <a:schemeClr val="tx1"/>
                </a:solidFill>
              </a:rPr>
              <a:t> у </a:t>
            </a:r>
            <a:r>
              <a:rPr lang="fr-FR" b="1" dirty="0" err="1" smtClean="0">
                <a:solidFill>
                  <a:schemeClr val="tx1"/>
                </a:solidFill>
              </a:rPr>
              <a:t>крви</a:t>
            </a:r>
            <a:r>
              <a:rPr lang="fr-FR" b="1" dirty="0" smtClean="0">
                <a:solidFill>
                  <a:schemeClr val="tx1"/>
                </a:solidFill>
              </a:rPr>
              <a:t>, </a:t>
            </a:r>
            <a:r>
              <a:rPr lang="fr-FR" b="1" dirty="0" err="1" smtClean="0">
                <a:solidFill>
                  <a:schemeClr val="tx1"/>
                </a:solidFill>
              </a:rPr>
              <a:t>интра</a:t>
            </a:r>
            <a:r>
              <a:rPr lang="sr-Cyrl-CS" b="1" dirty="0" smtClean="0">
                <a:solidFill>
                  <a:schemeClr val="tx1"/>
                </a:solidFill>
              </a:rPr>
              <a:t>ц</a:t>
            </a:r>
            <a:r>
              <a:rPr lang="fr-FR" b="1" dirty="0" err="1" smtClean="0">
                <a:solidFill>
                  <a:schemeClr val="tx1"/>
                </a:solidFill>
              </a:rPr>
              <a:t>елуларна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основа</a:t>
            </a:r>
            <a:r>
              <a:rPr lang="fr-FR" b="1" dirty="0" smtClean="0">
                <a:solidFill>
                  <a:schemeClr val="tx1"/>
                </a:solidFill>
              </a:rPr>
              <a:t>, </a:t>
            </a:r>
            <a:r>
              <a:rPr lang="fr-FR" b="1" dirty="0" err="1" smtClean="0">
                <a:solidFill>
                  <a:schemeClr val="tx1"/>
                </a:solidFill>
              </a:rPr>
              <a:t>нокти</a:t>
            </a:r>
            <a:r>
              <a:rPr lang="fr-FR" b="1" dirty="0" smtClean="0">
                <a:solidFill>
                  <a:schemeClr val="tx1"/>
                </a:solidFill>
              </a:rPr>
              <a:t>, </a:t>
            </a:r>
            <a:r>
              <a:rPr lang="fr-FR" b="1" dirty="0" err="1" smtClean="0">
                <a:solidFill>
                  <a:schemeClr val="tx1"/>
                </a:solidFill>
              </a:rPr>
              <a:t>коса</a:t>
            </a:r>
            <a:r>
              <a:rPr lang="fr-FR" b="1" dirty="0" smtClean="0">
                <a:solidFill>
                  <a:schemeClr val="tx1"/>
                </a:solidFill>
              </a:rPr>
              <a:t> и </a:t>
            </a:r>
            <a:r>
              <a:rPr lang="fr-FR" b="1" dirty="0" err="1" smtClean="0">
                <a:solidFill>
                  <a:schemeClr val="tx1"/>
                </a:solidFill>
              </a:rPr>
              <a:t>др</a:t>
            </a:r>
            <a:r>
              <a:rPr lang="fr-FR" b="1" dirty="0" smtClean="0">
                <a:solidFill>
                  <a:schemeClr val="tx1"/>
                </a:solidFill>
              </a:rPr>
              <a:t>.)</a:t>
            </a:r>
            <a:endParaRPr lang="sr-Latn-CS" b="1" dirty="0" smtClean="0">
              <a:solidFill>
                <a:schemeClr val="tx1"/>
              </a:solidFill>
            </a:endParaRPr>
          </a:p>
          <a:p>
            <a:pPr marL="1371600" lvl="2" indent="-457200" algn="just">
              <a:lnSpc>
                <a:spcPct val="80000"/>
              </a:lnSpc>
              <a:buFontTx/>
              <a:buAutoNum type="arabicPeriod"/>
            </a:pPr>
            <a:endParaRPr lang="fr-FR" b="1" dirty="0" smtClean="0">
              <a:solidFill>
                <a:schemeClr val="tx1"/>
              </a:solidFill>
            </a:endParaRPr>
          </a:p>
          <a:p>
            <a:pPr marL="1371600" lvl="2" indent="-457200" algn="just">
              <a:lnSpc>
                <a:spcPct val="80000"/>
              </a:lnSpc>
              <a:buFontTx/>
              <a:buAutoNum type="arabicPeriod"/>
            </a:pPr>
            <a:r>
              <a:rPr lang="fr-FR" b="1" dirty="0" err="1" smtClean="0">
                <a:solidFill>
                  <a:schemeClr val="tx1"/>
                </a:solidFill>
              </a:rPr>
              <a:t>Прекурсори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многих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коензима</a:t>
            </a:r>
            <a:r>
              <a:rPr lang="fr-FR" b="1" dirty="0" smtClean="0">
                <a:solidFill>
                  <a:schemeClr val="tx1"/>
                </a:solidFill>
              </a:rPr>
              <a:t>, </a:t>
            </a:r>
            <a:r>
              <a:rPr lang="fr-FR" b="1" dirty="0" err="1" smtClean="0">
                <a:solidFill>
                  <a:schemeClr val="tx1"/>
                </a:solidFill>
              </a:rPr>
              <a:t>хормона</a:t>
            </a:r>
            <a:r>
              <a:rPr lang="fr-FR" b="1" dirty="0" smtClean="0">
                <a:solidFill>
                  <a:schemeClr val="tx1"/>
                </a:solidFill>
              </a:rPr>
              <a:t>, </a:t>
            </a:r>
            <a:r>
              <a:rPr lang="fr-FR" b="1" dirty="0" err="1" smtClean="0">
                <a:solidFill>
                  <a:schemeClr val="tx1"/>
                </a:solidFill>
              </a:rPr>
              <a:t>нуклеинских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киселина</a:t>
            </a:r>
            <a:r>
              <a:rPr lang="fr-FR" b="1" dirty="0" smtClean="0">
                <a:solidFill>
                  <a:schemeClr val="tx1"/>
                </a:solidFill>
              </a:rPr>
              <a:t> и </a:t>
            </a:r>
            <a:r>
              <a:rPr lang="fr-FR" b="1" dirty="0" err="1" smtClean="0">
                <a:solidFill>
                  <a:schemeClr val="tx1"/>
                </a:solidFill>
              </a:rPr>
              <a:t>др</a:t>
            </a:r>
            <a:endParaRPr lang="sr-Latn-CS" b="1" dirty="0" smtClean="0">
              <a:solidFill>
                <a:schemeClr val="tx1"/>
              </a:solidFill>
            </a:endParaRPr>
          </a:p>
          <a:p>
            <a:pPr marL="1371600" lvl="2" indent="-457200" algn="just">
              <a:lnSpc>
                <a:spcPct val="80000"/>
              </a:lnSpc>
              <a:buFontTx/>
              <a:buAutoNum type="arabicPeriod"/>
            </a:pPr>
            <a:endParaRPr lang="fr-FR" b="1" dirty="0" smtClean="0">
              <a:solidFill>
                <a:schemeClr val="tx1"/>
              </a:solidFill>
            </a:endParaRPr>
          </a:p>
          <a:p>
            <a:pPr marL="1371600" lvl="2" indent="-457200" algn="just">
              <a:lnSpc>
                <a:spcPct val="80000"/>
              </a:lnSpc>
              <a:buFontTx/>
              <a:buAutoNum type="arabicPeriod"/>
            </a:pPr>
            <a:r>
              <a:rPr lang="fr-FR" b="1" dirty="0" err="1" smtClean="0">
                <a:solidFill>
                  <a:schemeClr val="tx1"/>
                </a:solidFill>
              </a:rPr>
              <a:t>Извор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енергије</a:t>
            </a:r>
            <a:endParaRPr lang="sr-Latn-CS" b="1" dirty="0" smtClean="0">
              <a:solidFill>
                <a:schemeClr val="tx1"/>
              </a:solidFill>
            </a:endParaRP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0" y="0"/>
            <a:ext cx="79930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800" b="1" dirty="0" smtClean="0">
                <a:latin typeface="Verdana" pitchFamily="34" charset="0"/>
              </a:rPr>
              <a:t>БЕЛАНЧЕВИНЕ-</a:t>
            </a:r>
            <a:r>
              <a:rPr lang="en-US" sz="2800" b="1" dirty="0" smtClean="0">
                <a:latin typeface="Verdana" pitchFamily="34" charset="0"/>
              </a:rPr>
              <a:t> </a:t>
            </a:r>
            <a:r>
              <a:rPr lang="sr-Latn-CS" sz="2800" b="1" dirty="0" smtClean="0">
                <a:latin typeface="Verdana" pitchFamily="34" charset="0"/>
              </a:rPr>
              <a:t>врсте </a:t>
            </a:r>
            <a:r>
              <a:rPr lang="sr-Latn-CS" sz="2800" b="1" dirty="0">
                <a:latin typeface="Verdana" pitchFamily="34" charset="0"/>
              </a:rPr>
              <a:t>и улога</a:t>
            </a:r>
            <a:r>
              <a:rPr lang="fr-FR" sz="1200" dirty="0">
                <a:latin typeface="Verdana" pitchFamily="34" charset="0"/>
              </a:rPr>
              <a:t> </a:t>
            </a:r>
            <a:endParaRPr lang="en-US" sz="28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610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071563"/>
            <a:ext cx="8229600" cy="5581650"/>
          </a:xfrm>
        </p:spPr>
        <p:txBody>
          <a:bodyPr/>
          <a:lstStyle/>
          <a:p>
            <a:pPr marL="533400" indent="-533400" algn="just">
              <a:buFont typeface="Wingdings" pitchFamily="2" charset="2"/>
              <a:buNone/>
            </a:pPr>
            <a:r>
              <a:rPr lang="en-US" sz="2800" b="1" dirty="0" smtClean="0"/>
              <a:t>2.</a:t>
            </a:r>
            <a:r>
              <a:rPr lang="en-US" sz="2800" dirty="0" smtClean="0"/>
              <a:t> </a:t>
            </a:r>
            <a:r>
              <a:rPr lang="sr-Cyrl-CS" sz="2800" dirty="0" smtClean="0"/>
              <a:t>Врло је битно да </a:t>
            </a:r>
            <a:r>
              <a:rPr lang="sr-Cyrl-CS" sz="2800" b="1" dirty="0" smtClean="0"/>
              <a:t>све намирнице буду ЗДРАВСТВЕНО БЕЗБЕДНЕ</a:t>
            </a:r>
            <a:r>
              <a:rPr lang="sr-Cyrl-CS" sz="2800" dirty="0" smtClean="0"/>
              <a:t>.</a:t>
            </a:r>
          </a:p>
          <a:p>
            <a:pPr marL="533400" indent="-533400" algn="just">
              <a:buFont typeface="Wingdings" pitchFamily="2" charset="2"/>
              <a:buNone/>
            </a:pPr>
            <a:endParaRPr lang="sr-Cyrl-CS" sz="2800" dirty="0" smtClean="0"/>
          </a:p>
          <a:p>
            <a:pPr marL="533400" indent="-533400" algn="just">
              <a:buFont typeface="Wingdings" pitchFamily="2" charset="2"/>
              <a:buNone/>
            </a:pPr>
            <a:r>
              <a:rPr lang="sr-Cyrl-CS" sz="2800" dirty="0" smtClean="0"/>
              <a:t>	То значи да намирнице не треба да буду загађене-контаминиране штетним агенсима који могу да оштете здравље људи: </a:t>
            </a:r>
          </a:p>
          <a:p>
            <a:pPr marL="533400" indent="-533400" algn="just">
              <a:buFont typeface="Wingdings" pitchFamily="2" charset="2"/>
              <a:buNone/>
            </a:pPr>
            <a:endParaRPr lang="sr-Cyrl-CS" sz="2800" dirty="0" smtClean="0"/>
          </a:p>
          <a:p>
            <a:pPr marL="1714500" lvl="3" indent="-342900" algn="just">
              <a:buFont typeface="Wingdings" pitchFamily="2" charset="2"/>
              <a:buBlip>
                <a:blip r:embed="rId2"/>
              </a:buBlip>
            </a:pPr>
            <a:r>
              <a:rPr lang="sr-Cyrl-CS" b="1" dirty="0" smtClean="0"/>
              <a:t>ФИЗИЧКИМ</a:t>
            </a:r>
          </a:p>
          <a:p>
            <a:pPr marL="1714500" lvl="3" indent="-342900" algn="just">
              <a:buFont typeface="Wingdings" pitchFamily="2" charset="2"/>
              <a:buBlip>
                <a:blip r:embed="rId2"/>
              </a:buBlip>
            </a:pPr>
            <a:endParaRPr lang="sr-Cyrl-CS" b="1" dirty="0" smtClean="0"/>
          </a:p>
          <a:p>
            <a:pPr marL="1714500" lvl="3" indent="-342900" algn="just">
              <a:buFont typeface="Wingdings" pitchFamily="2" charset="2"/>
              <a:buBlip>
                <a:blip r:embed="rId2"/>
              </a:buBlip>
            </a:pPr>
            <a:r>
              <a:rPr lang="sr-Cyrl-CS" b="1" dirty="0" smtClean="0"/>
              <a:t>ХЕМИЈСКИМ</a:t>
            </a:r>
            <a:r>
              <a:rPr lang="sr-Cyrl-CS" dirty="0" smtClean="0"/>
              <a:t> 	</a:t>
            </a:r>
            <a:r>
              <a:rPr lang="sr-Cyrl-CS" sz="1800" dirty="0" smtClean="0"/>
              <a:t>(тешким металима, пестицидима, </a:t>
            </a:r>
          </a:p>
          <a:p>
            <a:pPr marL="1714500" lvl="3" indent="-342900" algn="just">
              <a:buFont typeface="Wingdings" pitchFamily="2" charset="2"/>
              <a:buNone/>
            </a:pPr>
            <a:r>
              <a:rPr lang="sr-Cyrl-CS" sz="1800" dirty="0" smtClean="0"/>
              <a:t>			   	хормонима, антибиотицима и др.)</a:t>
            </a:r>
          </a:p>
          <a:p>
            <a:pPr marL="1714500" lvl="3" indent="-342900" algn="just">
              <a:buFont typeface="Wingdings" pitchFamily="2" charset="2"/>
              <a:buBlip>
                <a:blip r:embed="rId2"/>
              </a:buBlip>
            </a:pPr>
            <a:r>
              <a:rPr lang="sr-Cyrl-CS" b="1" dirty="0" smtClean="0"/>
              <a:t>БИОЛОШКИМ</a:t>
            </a:r>
            <a:r>
              <a:rPr lang="sr-Cyrl-CS" dirty="0" smtClean="0"/>
              <a:t> </a:t>
            </a:r>
            <a:r>
              <a:rPr lang="sr-Cyrl-CS" sz="1800" dirty="0" smtClean="0"/>
              <a:t>(бактеријама, вирусима, 			     	паразитима, гљивицама)</a:t>
            </a:r>
            <a:r>
              <a:rPr lang="sr-Cyrl-CS" dirty="0" smtClean="0"/>
              <a:t> </a:t>
            </a:r>
            <a:endParaRPr lang="sr-Latn-CS" dirty="0" smtClean="0"/>
          </a:p>
        </p:txBody>
      </p:sp>
    </p:spTree>
    <p:extLst>
      <p:ext uri="{BB962C8B-B14F-4D97-AF65-F5344CB8AC3E}">
        <p14:creationId xmlns:p14="http://schemas.microsoft.com/office/powerpoint/2010/main" xmlns="" val="263449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609600"/>
            <a:ext cx="9144000" cy="5915744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sz="4800" b="1" dirty="0" smtClean="0">
                <a:solidFill>
                  <a:schemeClr val="tx1"/>
                </a:solidFill>
              </a:rPr>
              <a:t>	</a:t>
            </a:r>
            <a:r>
              <a:rPr lang="fr-FR" sz="2400" b="1" i="1" dirty="0" err="1" smtClean="0">
                <a:solidFill>
                  <a:schemeClr val="tx1"/>
                </a:solidFill>
              </a:rPr>
              <a:t>По</a:t>
            </a:r>
            <a:r>
              <a:rPr lang="fr-FR" sz="2400" b="1" i="1" dirty="0" smtClean="0">
                <a:solidFill>
                  <a:schemeClr val="tx1"/>
                </a:solidFill>
              </a:rPr>
              <a:t> </a:t>
            </a:r>
            <a:r>
              <a:rPr lang="fr-FR" sz="2400" b="1" i="1" dirty="0" err="1" smtClean="0">
                <a:solidFill>
                  <a:schemeClr val="tx1"/>
                </a:solidFill>
              </a:rPr>
              <a:t>пореклу</a:t>
            </a:r>
            <a:endParaRPr lang="fr-FR" sz="24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endParaRPr lang="sr-Latn-CS" sz="24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i="1" dirty="0" smtClean="0">
                <a:solidFill>
                  <a:schemeClr val="tx1"/>
                </a:solidFill>
              </a:rPr>
              <a:t>-</a:t>
            </a:r>
            <a:r>
              <a:rPr lang="en-US" sz="2400" b="1" i="1" dirty="0" smtClean="0">
                <a:solidFill>
                  <a:schemeClr val="tx1"/>
                </a:solidFill>
              </a:rPr>
              <a:t> </a:t>
            </a:r>
            <a:r>
              <a:rPr lang="fr-FR" sz="2400" b="1" i="1" dirty="0" err="1" smtClean="0">
                <a:solidFill>
                  <a:schemeClr val="tx1"/>
                </a:solidFill>
              </a:rPr>
              <a:t>Животињске</a:t>
            </a:r>
            <a:r>
              <a:rPr lang="fr-FR" sz="2400" b="1" i="1" dirty="0" smtClean="0">
                <a:solidFill>
                  <a:schemeClr val="tx1"/>
                </a:solidFill>
              </a:rPr>
              <a:t> </a:t>
            </a:r>
            <a:endParaRPr lang="fr-FR" sz="24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fr-FR" b="1" dirty="0" err="1" smtClean="0">
                <a:solidFill>
                  <a:schemeClr val="tx1"/>
                </a:solidFill>
              </a:rPr>
              <a:t>Искористљивије</a:t>
            </a:r>
            <a:r>
              <a:rPr lang="fr-FR" b="1" dirty="0" smtClean="0">
                <a:solidFill>
                  <a:schemeClr val="tx1"/>
                </a:solidFill>
              </a:rPr>
              <a:t> и </a:t>
            </a:r>
            <a:r>
              <a:rPr lang="fr-FR" b="1" dirty="0" err="1" smtClean="0">
                <a:solidFill>
                  <a:schemeClr val="tx1"/>
                </a:solidFill>
              </a:rPr>
              <a:t>садрже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више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аминокиселина</a:t>
            </a:r>
            <a:r>
              <a:rPr lang="fr-FR" b="1" dirty="0" smtClean="0">
                <a:solidFill>
                  <a:schemeClr val="tx1"/>
                </a:solidFill>
              </a:rPr>
              <a:t>.</a:t>
            </a:r>
            <a:endParaRPr lang="fr-FR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endParaRPr lang="sr-Latn-CS" sz="24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i="1" dirty="0" smtClean="0">
                <a:solidFill>
                  <a:schemeClr val="tx1"/>
                </a:solidFill>
              </a:rPr>
              <a:t>-</a:t>
            </a:r>
            <a:r>
              <a:rPr lang="en-US" sz="2400" b="1" i="1" dirty="0" smtClean="0">
                <a:solidFill>
                  <a:schemeClr val="tx1"/>
                </a:solidFill>
              </a:rPr>
              <a:t> </a:t>
            </a:r>
            <a:r>
              <a:rPr lang="fr-FR" sz="2400" b="1" i="1" dirty="0" err="1" smtClean="0">
                <a:solidFill>
                  <a:schemeClr val="tx1"/>
                </a:solidFill>
              </a:rPr>
              <a:t>Биљне</a:t>
            </a:r>
            <a:endParaRPr lang="fr-FR" sz="24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fr-FR" b="1" dirty="0" err="1" smtClean="0">
                <a:solidFill>
                  <a:schemeClr val="tx1"/>
                </a:solidFill>
              </a:rPr>
              <a:t>Главни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извор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соја</a:t>
            </a:r>
            <a:r>
              <a:rPr lang="fr-FR" b="1" dirty="0" smtClean="0">
                <a:solidFill>
                  <a:schemeClr val="tx1"/>
                </a:solidFill>
              </a:rPr>
              <a:t>, </a:t>
            </a:r>
            <a:r>
              <a:rPr lang="fr-FR" b="1" dirty="0" err="1" smtClean="0">
                <a:solidFill>
                  <a:schemeClr val="tx1"/>
                </a:solidFill>
              </a:rPr>
              <a:t>кикирики</a:t>
            </a:r>
            <a:r>
              <a:rPr lang="fr-FR" b="1" dirty="0" smtClean="0">
                <a:solidFill>
                  <a:schemeClr val="tx1"/>
                </a:solidFill>
              </a:rPr>
              <a:t>, </a:t>
            </a:r>
            <a:r>
              <a:rPr lang="fr-FR" b="1" dirty="0" err="1" smtClean="0">
                <a:solidFill>
                  <a:schemeClr val="tx1"/>
                </a:solidFill>
              </a:rPr>
              <a:t>пшени</a:t>
            </a:r>
            <a:r>
              <a:rPr lang="sr-Cyrl-CS" b="1" dirty="0" smtClean="0">
                <a:solidFill>
                  <a:schemeClr val="tx1"/>
                </a:solidFill>
              </a:rPr>
              <a:t>ц</a:t>
            </a:r>
            <a:r>
              <a:rPr lang="fr-FR" b="1" dirty="0" smtClean="0">
                <a:solidFill>
                  <a:schemeClr val="tx1"/>
                </a:solidFill>
              </a:rPr>
              <a:t>а, </a:t>
            </a:r>
            <a:r>
              <a:rPr lang="fr-FR" b="1" dirty="0" err="1" smtClean="0">
                <a:solidFill>
                  <a:schemeClr val="tx1"/>
                </a:solidFill>
              </a:rPr>
              <a:t>пасуљ</a:t>
            </a:r>
            <a:r>
              <a:rPr lang="fr-FR" b="1" dirty="0" smtClean="0">
                <a:solidFill>
                  <a:schemeClr val="tx1"/>
                </a:solidFill>
              </a:rPr>
              <a:t>.</a:t>
            </a:r>
            <a:endParaRPr lang="fr-FR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400" b="1" i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400" b="1" i="1" dirty="0" smtClean="0">
                <a:solidFill>
                  <a:schemeClr val="tx1"/>
                </a:solidFill>
              </a:rPr>
              <a:t>	</a:t>
            </a:r>
            <a:r>
              <a:rPr lang="fr-FR" sz="2400" b="1" i="1" dirty="0" err="1" smtClean="0">
                <a:solidFill>
                  <a:schemeClr val="tx1"/>
                </a:solidFill>
              </a:rPr>
              <a:t>По</a:t>
            </a:r>
            <a:r>
              <a:rPr lang="fr-FR" sz="2400" b="1" i="1" dirty="0" smtClean="0">
                <a:solidFill>
                  <a:schemeClr val="tx1"/>
                </a:solidFill>
              </a:rPr>
              <a:t> </a:t>
            </a:r>
            <a:r>
              <a:rPr lang="fr-FR" sz="2400" b="1" i="1" dirty="0" err="1" smtClean="0">
                <a:solidFill>
                  <a:schemeClr val="tx1"/>
                </a:solidFill>
              </a:rPr>
              <a:t>садржају</a:t>
            </a:r>
            <a:r>
              <a:rPr lang="fr-FR" sz="2400" b="1" i="1" dirty="0" smtClean="0">
                <a:solidFill>
                  <a:schemeClr val="tx1"/>
                </a:solidFill>
              </a:rPr>
              <a:t> </a:t>
            </a:r>
            <a:r>
              <a:rPr lang="fr-FR" sz="2400" b="1" i="1" dirty="0" err="1" smtClean="0">
                <a:solidFill>
                  <a:schemeClr val="tx1"/>
                </a:solidFill>
              </a:rPr>
              <a:t>аминокиселина</a:t>
            </a:r>
            <a:endParaRPr lang="fr-FR" sz="24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endParaRPr lang="sr-Latn-CS" sz="24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i="1" dirty="0" smtClean="0">
                <a:solidFill>
                  <a:schemeClr val="tx1"/>
                </a:solidFill>
              </a:rPr>
              <a:t>-</a:t>
            </a:r>
            <a:r>
              <a:rPr lang="en-US" sz="2400" b="1" i="1" dirty="0" smtClean="0">
                <a:solidFill>
                  <a:schemeClr val="tx1"/>
                </a:solidFill>
              </a:rPr>
              <a:t> </a:t>
            </a:r>
            <a:r>
              <a:rPr lang="fr-FR" sz="2400" b="1" i="1" dirty="0" err="1" smtClean="0">
                <a:solidFill>
                  <a:schemeClr val="tx1"/>
                </a:solidFill>
              </a:rPr>
              <a:t>Комплетне</a:t>
            </a:r>
            <a:endParaRPr lang="fr-FR" sz="24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b="1" dirty="0" smtClean="0">
                <a:solidFill>
                  <a:schemeClr val="tx1"/>
                </a:solidFill>
              </a:rPr>
              <a:t>	</a:t>
            </a:r>
            <a:r>
              <a:rPr lang="fr-FR" b="1" dirty="0" err="1" smtClean="0">
                <a:solidFill>
                  <a:schemeClr val="tx1"/>
                </a:solidFill>
              </a:rPr>
              <a:t>Садрже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све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есен</a:t>
            </a:r>
            <a:r>
              <a:rPr lang="sr-Cyrl-CS" b="1" dirty="0" smtClean="0">
                <a:solidFill>
                  <a:schemeClr val="tx1"/>
                </a:solidFill>
              </a:rPr>
              <a:t>ц</a:t>
            </a:r>
            <a:r>
              <a:rPr lang="fr-FR" b="1" dirty="0" err="1" smtClean="0">
                <a:solidFill>
                  <a:schemeClr val="tx1"/>
                </a:solidFill>
              </a:rPr>
              <a:t>ијалне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аминокиселине</a:t>
            </a:r>
            <a:r>
              <a:rPr lang="fr-FR" b="1" dirty="0" smtClean="0">
                <a:solidFill>
                  <a:schemeClr val="tx1"/>
                </a:solidFill>
              </a:rPr>
              <a:t> (</a:t>
            </a:r>
            <a:r>
              <a:rPr lang="fr-FR" b="1" dirty="0" err="1" smtClean="0">
                <a:solidFill>
                  <a:schemeClr val="tx1"/>
                </a:solidFill>
              </a:rPr>
              <a:t>млеко</a:t>
            </a:r>
            <a:r>
              <a:rPr lang="fr-FR" b="1" dirty="0" smtClean="0">
                <a:solidFill>
                  <a:schemeClr val="tx1"/>
                </a:solidFill>
              </a:rPr>
              <a:t> и </a:t>
            </a:r>
            <a:r>
              <a:rPr lang="fr-FR" b="1" dirty="0" err="1" smtClean="0">
                <a:solidFill>
                  <a:schemeClr val="tx1"/>
                </a:solidFill>
              </a:rPr>
              <a:t>јаја</a:t>
            </a:r>
            <a:r>
              <a:rPr lang="fr-FR" b="1" dirty="0" smtClean="0">
                <a:solidFill>
                  <a:schemeClr val="tx1"/>
                </a:solidFill>
              </a:rPr>
              <a:t> !)</a:t>
            </a:r>
            <a:endParaRPr lang="fr-FR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endParaRPr lang="sr-Latn-CS" sz="2400" b="1" i="1" dirty="0" smtClean="0">
              <a:solidFill>
                <a:schemeClr val="tx1"/>
              </a:solidFill>
            </a:endParaRPr>
          </a:p>
          <a:p>
            <a:pPr marL="628650" lvl="1" indent="-171450" algn="just">
              <a:lnSpc>
                <a:spcPct val="80000"/>
              </a:lnSpc>
              <a:buFont typeface="Wingdings" pitchFamily="2" charset="2"/>
              <a:buNone/>
            </a:pPr>
            <a:r>
              <a:rPr lang="sr-Latn-CS" sz="2400" b="1" i="1" dirty="0" smtClean="0">
                <a:solidFill>
                  <a:schemeClr val="tx1"/>
                </a:solidFill>
              </a:rPr>
              <a:t>-</a:t>
            </a:r>
            <a:r>
              <a:rPr lang="en-US" sz="2400" b="1" i="1" dirty="0" smtClean="0">
                <a:solidFill>
                  <a:schemeClr val="tx1"/>
                </a:solidFill>
              </a:rPr>
              <a:t> </a:t>
            </a:r>
            <a:r>
              <a:rPr lang="fr-FR" sz="2400" b="1" i="1" dirty="0" err="1" smtClean="0">
                <a:solidFill>
                  <a:schemeClr val="tx1"/>
                </a:solidFill>
              </a:rPr>
              <a:t>Некомплетне</a:t>
            </a:r>
            <a:endParaRPr lang="fr-FR" sz="2400" b="1" dirty="0" smtClean="0">
              <a:solidFill>
                <a:schemeClr val="tx1"/>
              </a:solidFill>
            </a:endParaRPr>
          </a:p>
          <a:p>
            <a:pPr marL="1066800" lvl="2" indent="-152400" algn="just">
              <a:lnSpc>
                <a:spcPct val="80000"/>
              </a:lnSpc>
              <a:buFont typeface="Wingdings" pitchFamily="2" charset="2"/>
              <a:buNone/>
            </a:pPr>
            <a:r>
              <a:rPr lang="fr-FR" b="1" dirty="0" err="1" smtClean="0">
                <a:solidFill>
                  <a:schemeClr val="tx1"/>
                </a:solidFill>
              </a:rPr>
              <a:t>Не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садрже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све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есен</a:t>
            </a:r>
            <a:r>
              <a:rPr lang="sr-Cyrl-CS" b="1" dirty="0" smtClean="0">
                <a:solidFill>
                  <a:schemeClr val="tx1"/>
                </a:solidFill>
              </a:rPr>
              <a:t>ц</a:t>
            </a:r>
            <a:r>
              <a:rPr lang="fr-FR" b="1" dirty="0" err="1" smtClean="0">
                <a:solidFill>
                  <a:schemeClr val="tx1"/>
                </a:solidFill>
              </a:rPr>
              <a:t>ијалне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аминокиселине</a:t>
            </a:r>
            <a:r>
              <a:rPr lang="sr-Latn-CS" b="1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83971" name="Text Box 3"/>
          <p:cNvSpPr txBox="1">
            <a:spLocks noChangeArrowheads="1"/>
          </p:cNvSpPr>
          <p:nvPr/>
        </p:nvSpPr>
        <p:spPr bwMode="auto">
          <a:xfrm>
            <a:off x="0" y="0"/>
            <a:ext cx="79930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800" b="1" dirty="0">
                <a:latin typeface="Verdana" pitchFamily="34" charset="0"/>
              </a:rPr>
              <a:t>БЕЛАНЧЕВИНЕ-подел</a:t>
            </a:r>
            <a:r>
              <a:rPr lang="sr-Cyrl-CS" sz="2800" b="1" dirty="0"/>
              <a:t>е</a:t>
            </a:r>
            <a:r>
              <a:rPr lang="fr-FR" sz="1200" dirty="0">
                <a:latin typeface="Verdana" pitchFamily="34" charset="0"/>
              </a:rPr>
              <a:t> </a:t>
            </a:r>
            <a:endParaRPr lang="en-US" sz="28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753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609601"/>
            <a:ext cx="9144000" cy="5843736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sz="4800" b="1" dirty="0" smtClean="0">
                <a:solidFill>
                  <a:schemeClr val="tx1"/>
                </a:solidFill>
              </a:rPr>
              <a:t>	</a:t>
            </a:r>
            <a:r>
              <a:rPr lang="de-DE" sz="2400" b="1" dirty="0" smtClean="0">
                <a:solidFill>
                  <a:schemeClr val="tx1"/>
                </a:solidFill>
              </a:rPr>
              <a:t>ВАРЕЊЕ БЕЛАНЧЕВИНА ЗАПОЧИЊЕ У ЖЕЛУ</a:t>
            </a:r>
            <a:r>
              <a:rPr lang="sr-Cyrl-CS" sz="2400" b="1" dirty="0" smtClean="0">
                <a:solidFill>
                  <a:schemeClr val="tx1"/>
                </a:solidFill>
              </a:rPr>
              <a:t>Ц</a:t>
            </a:r>
            <a:r>
              <a:rPr lang="de-DE" sz="2400" b="1" dirty="0" smtClean="0">
                <a:solidFill>
                  <a:schemeClr val="tx1"/>
                </a:solidFill>
              </a:rPr>
              <a:t>У ГДЕ СЕ ПОД ДЕЈСТВОМ ПЕПСИНА ОБАВЉА ПОЧЕТНА ХИДРОЛИЗА ДО ПЕПТОНА И ВЕЛИКИХ ПОЛИПЕПТИДА.</a:t>
            </a:r>
            <a:endParaRPr lang="sr-Latn-CS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de-DE" sz="2400" b="1" dirty="0" smtClean="0">
                <a:solidFill>
                  <a:schemeClr val="tx1"/>
                </a:solidFill>
              </a:rPr>
              <a:t> </a:t>
            </a:r>
          </a:p>
          <a:p>
            <a:pPr marL="190500" indent="-190500" algn="just">
              <a:lnSpc>
                <a:spcPct val="80000"/>
              </a:lnSpc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de-DE" sz="2400" b="1" dirty="0" smtClean="0">
                <a:solidFill>
                  <a:schemeClr val="tx1"/>
                </a:solidFill>
              </a:rPr>
              <a:t>ВАРЕЊЕ СЕ НАСТАВЉА У ТАНКОМ </a:t>
            </a:r>
            <a:r>
              <a:rPr lang="sr-Cyrl-CS" sz="2400" b="1" dirty="0" smtClean="0">
                <a:solidFill>
                  <a:schemeClr val="tx1"/>
                </a:solidFill>
              </a:rPr>
              <a:t>Ц</a:t>
            </a:r>
            <a:r>
              <a:rPr lang="de-DE" sz="2400" b="1" dirty="0" smtClean="0">
                <a:solidFill>
                  <a:schemeClr val="tx1"/>
                </a:solidFill>
              </a:rPr>
              <a:t>РЕВУ ПОД УТИ</a:t>
            </a:r>
            <a:r>
              <a:rPr lang="sr-Cyrl-CS" sz="2400" b="1" dirty="0" smtClean="0">
                <a:solidFill>
                  <a:schemeClr val="tx1"/>
                </a:solidFill>
              </a:rPr>
              <a:t>Ц</a:t>
            </a:r>
            <a:r>
              <a:rPr lang="de-DE" sz="2400" b="1" dirty="0" smtClean="0">
                <a:solidFill>
                  <a:schemeClr val="tx1"/>
                </a:solidFill>
              </a:rPr>
              <a:t>АЈЕМ ПАНКРЕАСНИХ ЕНЗИМА: ТРИПСИНА, ХИМОТРИПСИНА, ЕЛАСТАЗЕ И КАРБОКСИПОЛИПЕПТИДАЗЕ А И Б.   ОВО РАЗЛАГАЊЕ ТРАЈЕ СВЕ ДОК СЕ НЕ ДОБИЈУ КОНАЧНИ ПРОДУКТИ РАЗЛАГАЊА ТЈ. ДИПЕПТИДИ, ТРИПЕПТИДИ И АМИНОКИСЕЛИНЕ.    </a:t>
            </a:r>
            <a:endParaRPr lang="sr-Latn-CS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de-DE" sz="2400" b="1" dirty="0" smtClean="0">
                <a:solidFill>
                  <a:schemeClr val="tx1"/>
                </a:solidFill>
              </a:rPr>
              <a:t>КОНАЧНИ ПРОДУКТИ РАЗЛАГАЊА БЕЛАНЧЕВИНА СЕ АПСОРБУЈУ У ТАНКОМ </a:t>
            </a:r>
            <a:r>
              <a:rPr lang="sr-Cyrl-CS" sz="2400" b="1" dirty="0" smtClean="0">
                <a:solidFill>
                  <a:schemeClr val="tx1"/>
                </a:solidFill>
              </a:rPr>
              <a:t>Ц</a:t>
            </a:r>
            <a:r>
              <a:rPr lang="de-DE" sz="2400" b="1" dirty="0" smtClean="0">
                <a:solidFill>
                  <a:schemeClr val="tx1"/>
                </a:solidFill>
              </a:rPr>
              <a:t>РЕВУ УЗ СПЕ</a:t>
            </a:r>
            <a:r>
              <a:rPr lang="sr-Cyrl-CS" sz="2400" b="1" dirty="0" smtClean="0">
                <a:solidFill>
                  <a:schemeClr val="tx1"/>
                </a:solidFill>
              </a:rPr>
              <a:t>Ц</a:t>
            </a:r>
            <a:r>
              <a:rPr lang="de-DE" sz="2400" b="1" dirty="0" smtClean="0">
                <a:solidFill>
                  <a:schemeClr val="tx1"/>
                </a:solidFill>
              </a:rPr>
              <a:t>ИФИЧНЕ ПРО</a:t>
            </a:r>
            <a:r>
              <a:rPr lang="sr-Cyrl-CS" sz="2400" b="1" dirty="0" smtClean="0">
                <a:solidFill>
                  <a:schemeClr val="tx1"/>
                </a:solidFill>
              </a:rPr>
              <a:t>Ц</a:t>
            </a:r>
            <a:r>
              <a:rPr lang="de-DE" sz="2400" b="1" dirty="0" smtClean="0">
                <a:solidFill>
                  <a:schemeClr val="tx1"/>
                </a:solidFill>
              </a:rPr>
              <a:t>ЕСЕ ПРИ КОЈИМА СЕ ТРОШИ ЈОН НАТРИЈУМА И ЕНЕРГИЈА.</a:t>
            </a:r>
            <a:endParaRPr lang="sr-Latn-CS" sz="2400" b="1" dirty="0" smtClean="0">
              <a:solidFill>
                <a:schemeClr val="tx1"/>
              </a:solidFill>
            </a:endParaRPr>
          </a:p>
        </p:txBody>
      </p:sp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0" y="0"/>
            <a:ext cx="89296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800" b="1" dirty="0">
                <a:latin typeface="Verdana" pitchFamily="34" charset="0"/>
              </a:rPr>
              <a:t>БЕЛАНЧЕВИНЕ-ВАРЕЊЕ И АПСОРП</a:t>
            </a:r>
            <a:r>
              <a:rPr lang="sr-Cyrl-CS" sz="2800" b="1" dirty="0">
                <a:latin typeface="Verdana" pitchFamily="34" charset="0"/>
              </a:rPr>
              <a:t>Ц</a:t>
            </a:r>
            <a:r>
              <a:rPr lang="sr-Latn-CS" sz="2800" b="1" dirty="0">
                <a:latin typeface="Verdana" pitchFamily="34" charset="0"/>
              </a:rPr>
              <a:t>ИЈА</a:t>
            </a:r>
            <a:r>
              <a:rPr lang="fr-FR" sz="1200" dirty="0">
                <a:latin typeface="Verdana" pitchFamily="34" charset="0"/>
              </a:rPr>
              <a:t> </a:t>
            </a:r>
            <a:endParaRPr lang="en-US" sz="28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010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990601"/>
            <a:ext cx="9144000" cy="5318720"/>
          </a:xfrm>
        </p:spPr>
        <p:txBody>
          <a:bodyPr>
            <a:normAutofit/>
          </a:bodyPr>
          <a:lstStyle/>
          <a:p>
            <a:pPr marL="190500" indent="-190500" algn="just">
              <a:lnSpc>
                <a:spcPct val="80000"/>
              </a:lnSpc>
            </a:pPr>
            <a:r>
              <a:rPr lang="sr-Latn-CS" sz="4800" b="1" dirty="0" smtClean="0">
                <a:solidFill>
                  <a:schemeClr val="tx1"/>
                </a:solidFill>
              </a:rPr>
              <a:t>	</a:t>
            </a:r>
            <a:r>
              <a:rPr lang="de-DE" sz="2400" b="1" dirty="0" smtClean="0">
                <a:solidFill>
                  <a:schemeClr val="tx1"/>
                </a:solidFill>
              </a:rPr>
              <a:t>МЕТАБОЛИЗАМ БЕЛАНЧЕВИНА СЕ ОДВИЈА У СТАЛНОЈ РАВНОТЕЖИ ИЗМЕЂУ АНАБОЛИЗМА (СТВАРАЊА СТРУКТУРНИХ И ФУНК</a:t>
            </a:r>
            <a:r>
              <a:rPr lang="sr-Cyrl-CS" sz="2400" b="1" dirty="0" smtClean="0">
                <a:solidFill>
                  <a:schemeClr val="tx1"/>
                </a:solidFill>
              </a:rPr>
              <a:t>Ц</a:t>
            </a:r>
            <a:r>
              <a:rPr lang="de-DE" sz="2400" b="1" dirty="0" smtClean="0">
                <a:solidFill>
                  <a:schemeClr val="tx1"/>
                </a:solidFill>
              </a:rPr>
              <a:t>ИОНАЛНИХ ПРОТЕИНА) И КАТАБОЛИЗМА (РАЗГРАДЊЕ ТКИВНИХ И ФУНК</a:t>
            </a:r>
            <a:r>
              <a:rPr lang="sr-Cyrl-CS" sz="2400" b="1" dirty="0" smtClean="0">
                <a:solidFill>
                  <a:schemeClr val="tx1"/>
                </a:solidFill>
              </a:rPr>
              <a:t>Ц</a:t>
            </a:r>
            <a:r>
              <a:rPr lang="de-DE" sz="2400" b="1" dirty="0" smtClean="0">
                <a:solidFill>
                  <a:schemeClr val="tx1"/>
                </a:solidFill>
              </a:rPr>
              <a:t>ИОНАЛНИХ ПРОТЕИНА).</a:t>
            </a:r>
            <a:endParaRPr lang="sr-Latn-CS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de-DE" sz="2400" b="1" dirty="0" smtClean="0">
                <a:solidFill>
                  <a:schemeClr val="tx1"/>
                </a:solidFill>
              </a:rPr>
              <a:t>У ЕКСТРЕМНИМ СЛУЧАЈЕВИМА МЕТАБОЛИЗАМ БЕЛАНЧЕВИНА МОЖЕ ПОСЛУЖИТИ У ЕНЕРГЕТСКЕ СВРХЕ!</a:t>
            </a:r>
            <a:endParaRPr lang="sr-Latn-CS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sr-Latn-CS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endParaRPr lang="de-DE" sz="2400" b="1" dirty="0" smtClean="0">
              <a:solidFill>
                <a:schemeClr val="tx1"/>
              </a:solidFill>
            </a:endParaRPr>
          </a:p>
          <a:p>
            <a:pPr marL="190500" indent="-190500" algn="just">
              <a:lnSpc>
                <a:spcPct val="80000"/>
              </a:lnSpc>
            </a:pPr>
            <a:r>
              <a:rPr lang="sr-Latn-CS" sz="2400" b="1" dirty="0" smtClean="0">
                <a:solidFill>
                  <a:schemeClr val="tx1"/>
                </a:solidFill>
              </a:rPr>
              <a:t>	</a:t>
            </a:r>
            <a:r>
              <a:rPr lang="de-DE" sz="2400" b="1" dirty="0" smtClean="0">
                <a:solidFill>
                  <a:schemeClr val="tx1"/>
                </a:solidFill>
              </a:rPr>
              <a:t>НА МЕТАБОЛИЗАМ БЕЛАНЧЕВИНА СЕ ОДВИЈА ПОД УТИ</a:t>
            </a:r>
            <a:r>
              <a:rPr lang="sr-Cyrl-CS" sz="2400" b="1" dirty="0" smtClean="0">
                <a:solidFill>
                  <a:schemeClr val="tx1"/>
                </a:solidFill>
              </a:rPr>
              <a:t>Ц</a:t>
            </a:r>
            <a:r>
              <a:rPr lang="de-DE" sz="2400" b="1" dirty="0" smtClean="0">
                <a:solidFill>
                  <a:schemeClr val="tx1"/>
                </a:solidFill>
              </a:rPr>
              <a:t>АЈЕМ ВЕЛИКОГ БРОЈА ХОРМОНА. ПОСЕБНО СУ ЗНАЧАЈНИ: ХОРМОН РАСТА, ИНСУЛИН ХОРМОНИ ПОЛНИХ ЖЛЕЗДА И КОРЕ НАДБУБРЕГА.</a:t>
            </a:r>
            <a:r>
              <a:rPr lang="de-DE" sz="2400" dirty="0" smtClean="0">
                <a:solidFill>
                  <a:schemeClr val="tx1"/>
                </a:solidFill>
              </a:rPr>
              <a:t> </a:t>
            </a:r>
            <a:endParaRPr lang="sr-Latn-CS" sz="2400" dirty="0" smtClean="0">
              <a:solidFill>
                <a:schemeClr val="tx1"/>
              </a:solidFill>
            </a:endParaRPr>
          </a:p>
        </p:txBody>
      </p:sp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800" b="1" dirty="0">
                <a:latin typeface="Verdana" pitchFamily="34" charset="0"/>
              </a:rPr>
              <a:t>БЕЛАНЧЕВИНЕ-МЕТАБОЛИЗАМ</a:t>
            </a:r>
            <a:r>
              <a:rPr lang="fr-FR" sz="1200" dirty="0">
                <a:latin typeface="Verdana" pitchFamily="34" charset="0"/>
              </a:rPr>
              <a:t> </a:t>
            </a:r>
            <a:endParaRPr lang="en-US" sz="2800" b="1" dirty="0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924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n-US" sz="2800" b="1" dirty="0" smtClean="0"/>
              <a:t>3.</a:t>
            </a:r>
            <a:r>
              <a:rPr lang="en-US" sz="2800" dirty="0" smtClean="0"/>
              <a:t> </a:t>
            </a:r>
            <a:r>
              <a:rPr lang="sr-Cyrl-CS" sz="2800" dirty="0" smtClean="0"/>
              <a:t>Следећи, врло важан аспект правилне исхране, је </a:t>
            </a:r>
            <a:r>
              <a:rPr lang="sr-Cyrl-CS" sz="2800" b="1" dirty="0" smtClean="0"/>
              <a:t>добро ИЗБАЛАНСИРАН унос нутриенса</a:t>
            </a:r>
            <a:r>
              <a:rPr lang="sr-Cyrl-CS" sz="2800" dirty="0" smtClean="0"/>
              <a:t>, односно хранљивих састојака у свакодневној исхрани.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sr-Cyrl-CS" sz="2800" dirty="0" smtClean="0"/>
          </a:p>
          <a:p>
            <a:pPr lvl="2" algn="just">
              <a:lnSpc>
                <a:spcPct val="90000"/>
              </a:lnSpc>
              <a:buFont typeface="Wingdings" pitchFamily="2" charset="2"/>
              <a:buNone/>
            </a:pPr>
            <a:r>
              <a:rPr lang="sr-Cyrl-CS" sz="2000" dirty="0" smtClean="0"/>
              <a:t>	</a:t>
            </a:r>
            <a:r>
              <a:rPr lang="sr-Cyrl-CS" sz="2800" dirty="0" smtClean="0"/>
              <a:t>То значи да исхрана треба да </a:t>
            </a:r>
            <a:r>
              <a:rPr lang="sr-Cyrl-CS" sz="2800" b="1" dirty="0" smtClean="0"/>
              <a:t>обезбеди ОПТИМАЛАН унос свих хранљивих супстанци</a:t>
            </a:r>
            <a:r>
              <a:rPr lang="sr-Cyrl-CS" sz="2800" dirty="0" smtClean="0"/>
              <a:t>, беланчевина, масти, угљених хидрата, витамина и минерала, као и оптималан енергетски унос, потребних за задовољење физичких</a:t>
            </a:r>
            <a:r>
              <a:rPr lang="en-US" sz="2800" dirty="0" smtClean="0"/>
              <a:t> </a:t>
            </a:r>
            <a:r>
              <a:rPr lang="sr-Cyrl-CS" sz="2800" dirty="0" smtClean="0"/>
              <a:t>и интелектуалних послова.</a:t>
            </a:r>
            <a:endParaRPr lang="en-US" sz="2800" dirty="0" smtClean="0"/>
          </a:p>
          <a:p>
            <a:pPr>
              <a:lnSpc>
                <a:spcPct val="90000"/>
              </a:lnSpc>
            </a:pPr>
            <a:endParaRPr lang="sr-Latn-CS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279166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2250</Words>
  <Application>Microsoft Office PowerPoint</Application>
  <PresentationFormat>On-screen Show (4:3)</PresentationFormat>
  <Paragraphs>704</Paragraphs>
  <Slides>82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82</vt:i4>
      </vt:variant>
    </vt:vector>
  </HeadingPairs>
  <TitlesOfParts>
    <vt:vector size="83" baseType="lpstr">
      <vt:lpstr>Office Theme</vt:lpstr>
      <vt:lpstr>УВОД У ИСХРАНУ     Исхрана је основа живота!   Сва жива бића се хране! 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ПРЕПОРУКЕ ЗА ЕНЕРГЕТСКИ УНОС</vt:lpstr>
      <vt:lpstr>Slide 13</vt:lpstr>
      <vt:lpstr>Slide 14</vt:lpstr>
      <vt:lpstr>Дијетопрофилакса </vt:lpstr>
      <vt:lpstr>Дијетотерапија </vt:lpstr>
      <vt:lpstr>Slide 17</vt:lpstr>
      <vt:lpstr>ОПТИМАЛНО = БАЛАНСИРАНО ПРАВИЛНО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Функционална храна-намирнице</vt:lpstr>
      <vt:lpstr>Дијететске намирнице</vt:lpstr>
      <vt:lpstr>Slide 29</vt:lpstr>
      <vt:lpstr>ДИЈЕТЕТСКИ СУПЛЕМЕНТИ</vt:lpstr>
      <vt:lpstr>Slide 31</vt:lpstr>
      <vt:lpstr>Slide 32</vt:lpstr>
      <vt:lpstr>ЗАКОНСКА РЕГУЛАТИВА</vt:lpstr>
      <vt:lpstr>Slide 34</vt:lpstr>
      <vt:lpstr>Храна је: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ХРАНЉИВЕ МАТЕРИЈЕ </vt:lpstr>
      <vt:lpstr>Slide 47</vt:lpstr>
      <vt:lpstr>Slide 48</vt:lpstr>
      <vt:lpstr> ХРАНЉИВЕ МАТЕРИЈЕ-подела 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УГЉЕНИ ХИДРАТИ-ВАРЕЊЕ И АПСОРПЦИЈА</vt:lpstr>
      <vt:lpstr>УГЉЕНИ ХИДРАТИ-ВАРЕЊЕ И АПСОРПЦИЈА</vt:lpstr>
      <vt:lpstr>Slide 67</vt:lpstr>
      <vt:lpstr>Slide 68</vt:lpstr>
      <vt:lpstr>Slide 69</vt:lpstr>
      <vt:lpstr>Slide 70</vt:lpstr>
      <vt:lpstr>Slide 71</vt:lpstr>
      <vt:lpstr>МАСТИ-поделе </vt:lpstr>
      <vt:lpstr>Slide 73</vt:lpstr>
      <vt:lpstr> МАСТИ-ВАРЕЊЕ И АПСОРПЦИЈА  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УВОД У ИСХРАНУ     Исхрана је основа живота!   Сва жива бића се хране!</dc:title>
  <dc:creator>User</dc:creator>
  <cp:lastModifiedBy>Pc</cp:lastModifiedBy>
  <cp:revision>17</cp:revision>
  <dcterms:created xsi:type="dcterms:W3CDTF">2017-09-05T23:28:08Z</dcterms:created>
  <dcterms:modified xsi:type="dcterms:W3CDTF">2020-09-10T16:44:02Z</dcterms:modified>
</cp:coreProperties>
</file>